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7" r:id="rId2"/>
    <p:sldId id="258" r:id="rId3"/>
    <p:sldId id="259" r:id="rId4"/>
    <p:sldId id="260" r:id="rId5"/>
    <p:sldId id="261" r:id="rId6"/>
    <p:sldId id="262" r:id="rId7"/>
    <p:sldId id="264" r:id="rId8"/>
    <p:sldId id="265" r:id="rId9"/>
    <p:sldId id="266" r:id="rId10"/>
    <p:sldId id="268" r:id="rId11"/>
    <p:sldId id="269" r:id="rId12"/>
    <p:sldId id="304" r:id="rId13"/>
    <p:sldId id="271" r:id="rId14"/>
    <p:sldId id="305" r:id="rId15"/>
    <p:sldId id="306" r:id="rId16"/>
    <p:sldId id="308" r:id="rId17"/>
    <p:sldId id="310" r:id="rId18"/>
    <p:sldId id="309" r:id="rId19"/>
    <p:sldId id="274" r:id="rId20"/>
    <p:sldId id="311" r:id="rId21"/>
    <p:sldId id="316" r:id="rId22"/>
    <p:sldId id="312" r:id="rId23"/>
    <p:sldId id="314" r:id="rId24"/>
    <p:sldId id="313" r:id="rId25"/>
    <p:sldId id="323" r:id="rId26"/>
    <p:sldId id="324" r:id="rId27"/>
    <p:sldId id="325" r:id="rId28"/>
    <p:sldId id="326" r:id="rId29"/>
    <p:sldId id="328" r:id="rId30"/>
    <p:sldId id="329" r:id="rId31"/>
    <p:sldId id="330" r:id="rId32"/>
    <p:sldId id="331" r:id="rId33"/>
    <p:sldId id="332" r:id="rId34"/>
    <p:sldId id="333" r:id="rId35"/>
    <p:sldId id="334" r:id="rId36"/>
    <p:sldId id="335" r:id="rId37"/>
    <p:sldId id="341" r:id="rId38"/>
    <p:sldId id="342" r:id="rId39"/>
    <p:sldId id="340"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90" autoAdjust="0"/>
    <p:restoredTop sz="69489" autoAdjust="0"/>
  </p:normalViewPr>
  <p:slideViewPr>
    <p:cSldViewPr snapToGrid="0" snapToObjects="1">
      <p:cViewPr>
        <p:scale>
          <a:sx n="107" d="100"/>
          <a:sy n="107" d="100"/>
        </p:scale>
        <p:origin x="-992" y="8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7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AEF959-E380-4A49-9B26-BE64D36AAEA4}" type="datetimeFigureOut">
              <a:rPr lang="en-US" smtClean="0"/>
              <a:t>6/8/17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8557F2-D4AE-F741-9EBF-5706DA43F2D5}" type="slidenum">
              <a:rPr lang="en-US" smtClean="0"/>
              <a:t>‹#›</a:t>
            </a:fld>
            <a:endParaRPr lang="en-US"/>
          </a:p>
        </p:txBody>
      </p:sp>
    </p:spTree>
    <p:extLst>
      <p:ext uri="{BB962C8B-B14F-4D97-AF65-F5344CB8AC3E}">
        <p14:creationId xmlns:p14="http://schemas.microsoft.com/office/powerpoint/2010/main" val="69154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47E17FFF-48B4-0B4C-AEA3-D2FC9FEA4DCE}" type="slidenum">
              <a:rPr lang="en-US" sz="1200"/>
              <a:pPr/>
              <a:t>1</a:t>
            </a:fld>
            <a:endParaRPr 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1566A55C-B611-B242-936F-75AD7A400E74}" type="slidenum">
              <a:rPr lang="en-US" sz="1200"/>
              <a:pPr/>
              <a:t>10</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Gene trees that support alternate</a:t>
            </a:r>
            <a:r>
              <a:rPr lang="en-US" baseline="0" dirty="0" smtClean="0">
                <a:latin typeface="Arial" charset="0"/>
                <a:ea typeface="ＭＳ Ｐゴシック" charset="0"/>
                <a:cs typeface="ＭＳ Ｐゴシック" charset="0"/>
              </a:rPr>
              <a:t> phylogenies—gorilla paper</a:t>
            </a:r>
          </a:p>
          <a:p>
            <a:pPr eaLnBrk="1" hangingPunct="1"/>
            <a:endParaRPr lang="en-US" baseline="0" dirty="0" smtClean="0">
              <a:latin typeface="Arial" charset="0"/>
              <a:ea typeface="ＭＳ Ｐゴシック" charset="0"/>
              <a:cs typeface="ＭＳ Ｐゴシック" charset="0"/>
            </a:endParaRPr>
          </a:p>
          <a:p>
            <a:r>
              <a:rPr lang="en-US" sz="1200" b="0" i="0" u="none" strike="noStrike" kern="1200" baseline="0" dirty="0" smtClean="0">
                <a:solidFill>
                  <a:schemeClr val="tx1"/>
                </a:solidFill>
                <a:latin typeface="+mn-lt"/>
                <a:ea typeface="+mn-ea"/>
                <a:cs typeface="+mn-cs"/>
              </a:rPr>
              <a:t>The multispecies coalescent (MSC) model</a:t>
            </a:r>
          </a:p>
          <a:p>
            <a:r>
              <a:rPr lang="en-US" sz="1200" b="0" i="0" u="none" strike="noStrike" kern="1200" baseline="0" dirty="0" smtClean="0">
                <a:solidFill>
                  <a:schemeClr val="tx1"/>
                </a:solidFill>
                <a:latin typeface="+mn-lt"/>
                <a:ea typeface="+mn-ea"/>
                <a:cs typeface="+mn-cs"/>
              </a:rPr>
              <a:t>is a relatively new and arguably successful approach to </a:t>
            </a:r>
            <a:r>
              <a:rPr lang="en-US" sz="1200" b="0" i="0" u="none" strike="noStrike" kern="1200" baseline="0" dirty="0" err="1" smtClean="0">
                <a:solidFill>
                  <a:schemeClr val="tx1"/>
                </a:solidFill>
                <a:latin typeface="+mn-lt"/>
                <a:ea typeface="+mn-ea"/>
                <a:cs typeface="+mn-cs"/>
              </a:rPr>
              <a:t>phylogenomics</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which individual gene trees are estimated simultaneously</a:t>
            </a:r>
          </a:p>
          <a:p>
            <a:r>
              <a:rPr lang="en-US" sz="1200" b="0" i="0" u="none" strike="noStrike" kern="1200" baseline="0" dirty="0" smtClean="0">
                <a:solidFill>
                  <a:schemeClr val="tx1"/>
                </a:solidFill>
                <a:latin typeface="+mn-lt"/>
                <a:ea typeface="+mn-ea"/>
                <a:cs typeface="+mn-cs"/>
              </a:rPr>
              <a:t>or separately with a species tree as a means of estimating</a:t>
            </a:r>
          </a:p>
          <a:p>
            <a:r>
              <a:rPr lang="en-US" sz="1200" b="0" i="0" u="none" strike="noStrike" kern="1200" baseline="0" dirty="0" smtClean="0">
                <a:solidFill>
                  <a:schemeClr val="tx1"/>
                </a:solidFill>
                <a:latin typeface="+mn-lt"/>
                <a:ea typeface="+mn-ea"/>
                <a:cs typeface="+mn-cs"/>
              </a:rPr>
              <a:t>phylogenetic relationships. Species tree methods are diverse, and</a:t>
            </a:r>
          </a:p>
          <a:p>
            <a:r>
              <a:rPr lang="en-US" sz="1200" b="0" i="0" u="none" strike="noStrike" kern="1200" baseline="0" dirty="0" smtClean="0">
                <a:solidFill>
                  <a:schemeClr val="tx1"/>
                </a:solidFill>
                <a:latin typeface="+mn-lt"/>
                <a:ea typeface="+mn-ea"/>
                <a:cs typeface="+mn-cs"/>
              </a:rPr>
              <a:t>now include parsimony, maximum likelihood, Bayesian, and nonparametric</a:t>
            </a:r>
          </a:p>
          <a:p>
            <a:r>
              <a:rPr lang="en-US" sz="1200" b="0" i="0" u="none" strike="noStrike" kern="1200" baseline="0" dirty="0" smtClean="0">
                <a:solidFill>
                  <a:schemeClr val="tx1"/>
                </a:solidFill>
                <a:latin typeface="+mn-lt"/>
                <a:ea typeface="+mn-ea"/>
                <a:cs typeface="+mn-cs"/>
              </a:rPr>
              <a:t>approaches, most of which take advantage of some</a:t>
            </a:r>
          </a:p>
          <a:p>
            <a:r>
              <a:rPr lang="en-US" sz="1200" b="0" i="0" u="none" strike="noStrike" kern="1200" baseline="0" dirty="0" smtClean="0">
                <a:solidFill>
                  <a:schemeClr val="tx1"/>
                </a:solidFill>
                <a:latin typeface="+mn-lt"/>
                <a:ea typeface="+mn-ea"/>
                <a:cs typeface="+mn-cs"/>
              </a:rPr>
              <a:t>condition of the MSC model.</a:t>
            </a:r>
            <a:endParaRPr lang="en-US" dirty="0">
              <a:latin typeface="Arial"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BC276E09-86D6-E743-8226-7122B443FA86}" type="slidenum">
              <a:rPr lang="en-US" sz="1200"/>
              <a:pPr/>
              <a:t>11</a:t>
            </a:fld>
            <a:endParaRPr 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Include</a:t>
            </a:r>
            <a:r>
              <a:rPr lang="en-US" baseline="0" dirty="0" smtClean="0">
                <a:latin typeface="Arial" charset="0"/>
                <a:ea typeface="ＭＳ Ｐゴシック" charset="0"/>
                <a:cs typeface="ＭＳ Ｐゴシック" charset="0"/>
              </a:rPr>
              <a:t> MSC-</a:t>
            </a:r>
            <a:r>
              <a:rPr lang="en-US" baseline="0" dirty="0" err="1" smtClean="0">
                <a:latin typeface="Arial" charset="0"/>
                <a:ea typeface="ＭＳ Ｐゴシック" charset="0"/>
                <a:cs typeface="ＭＳ Ｐゴシック" charset="0"/>
              </a:rPr>
              <a:t>Muliple</a:t>
            </a:r>
            <a:r>
              <a:rPr lang="en-US" baseline="0" dirty="0" smtClean="0">
                <a:latin typeface="Arial" charset="0"/>
                <a:ea typeface="ＭＳ Ｐゴシック" charset="0"/>
                <a:cs typeface="ＭＳ Ｐゴシック" charset="0"/>
              </a:rPr>
              <a:t> species </a:t>
            </a:r>
            <a:r>
              <a:rPr lang="en-US" baseline="0" smtClean="0">
                <a:latin typeface="Arial" charset="0"/>
                <a:ea typeface="ＭＳ Ｐゴシック" charset="0"/>
                <a:cs typeface="ＭＳ Ｐゴシック" charset="0"/>
              </a:rPr>
              <a:t>coelesence</a:t>
            </a:r>
            <a:endParaRPr lang="en-US" dirty="0">
              <a:latin typeface="Arial"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8730F5-2137-5042-BE1E-3985A8FEA0A9}"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1D947AC-F249-0644-8D0A-6D7CF5D53A0C}" type="slidenum">
              <a:rPr lang="en-US" sz="1200"/>
              <a:pPr/>
              <a:t>13</a:t>
            </a:fld>
            <a:endParaRPr lang="en-U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8730F5-2137-5042-BE1E-3985A8FEA0A9}"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8730F5-2137-5042-BE1E-3985A8FEA0A9}"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E7E2623B-A080-C445-8AAB-B00BDA554FAD}" type="slidenum">
              <a:rPr lang="en-US" sz="1200"/>
              <a:pPr/>
              <a:t>19</a:t>
            </a:fld>
            <a:endParaRPr 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PLVA and PLVB exhibit distinct evolutionary histories and different contemporary phylogeographic distributions. This is a maximum likelihood phylogenetic tree constructed from a 471-bp region of </a:t>
            </a:r>
            <a:r>
              <a:rPr lang="en-GB" i="1">
                <a:latin typeface="Arial" charset="0"/>
                <a:cs typeface="msgothic" charset="0"/>
              </a:rPr>
              <a:t>pol</a:t>
            </a:r>
            <a:r>
              <a:rPr lang="en-GB">
                <a:latin typeface="Arial" charset="0"/>
                <a:cs typeface="msgothic" charset="0"/>
              </a:rPr>
              <a:t> illustrating the relationship among the isolates analyzed in this study and previously reported PLV sequences (</a:t>
            </a:r>
            <a:r>
              <a:rPr lang="en-GB" i="1">
                <a:latin typeface="Arial" charset="0"/>
                <a:cs typeface="msgothic" charset="0"/>
              </a:rPr>
              <a:t>n</a:t>
            </a:r>
            <a:r>
              <a:rPr lang="en-GB">
                <a:latin typeface="Arial" charset="0"/>
                <a:cs typeface="msgothic" charset="0"/>
              </a:rPr>
              <a:t> = 80 isolates; 48 PLVB and 32 PLVA isolates). Bootstrap values (100 replicates) with &gt;70% support are indicated on nodes. Branch lengths represent the numbers of substitutions per site (see the scale bar). Two domestic cat FIV sequences (chosen to provide continuity with data reported previously by Franklin et al. [8]) were included as an outgroup. Isolate names and colors are the same as those described in the legend of Fig. 2 (see also Fig. SA2 in the supplemental material). Sequences from geographic regions outside our study areas are depicted in purple and are labeled with the GenBank accession number and sample location (BC, British Columbia; AZ/NV, Arizona/Nevada; ID, Idaho; Mex, Mexico; Nic, Nicaragua; Bra, Brazil; TX, Texas).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B17130-BC2C-624B-9872-87250D59930A}" type="slidenum">
              <a:rPr lang="en-US" sz="1200">
                <a:latin typeface="Calibri" charset="0"/>
              </a:rPr>
              <a:pPr eaLnBrk="1" hangingPunct="1"/>
              <a:t>26</a:t>
            </a:fld>
            <a:endParaRPr lang="en-US" sz="12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a typeface="ＭＳ Ｐゴシック" charset="0"/>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43AA070-3806-D741-99F2-E71AF4C691E0}" type="slidenum">
              <a:rPr lang="en-US" sz="1200">
                <a:latin typeface="Calibri" charset="0"/>
              </a:rPr>
              <a:pPr eaLnBrk="1" hangingPunct="1"/>
              <a:t>27</a:t>
            </a:fld>
            <a:endParaRPr lang="en-US" sz="12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6494A91-58E5-5B48-96F6-F39D5274F169}" type="slidenum">
              <a:rPr lang="en-US" sz="1200"/>
              <a:pPr/>
              <a:t>2</a:t>
            </a:fld>
            <a:endParaRPr 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eaLnBrk="1" fontAlgn="auto" hangingPunct="1">
              <a:spcBef>
                <a:spcPts val="0"/>
              </a:spcBef>
              <a:spcAft>
                <a:spcPts val="0"/>
              </a:spcAft>
              <a:defRPr/>
            </a:pPr>
            <a:endParaRPr lang="en-US" dirty="0" smtClean="0">
              <a:ea typeface="+mn-ea"/>
              <a:cs typeface="+mn-cs"/>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61D1EF-92AE-8347-92D0-E54FB7EE7741}" type="slidenum">
              <a:rPr lang="en-US" sz="1200">
                <a:latin typeface="Calibri" charset="0"/>
              </a:rPr>
              <a:pPr eaLnBrk="1" hangingPunct="1"/>
              <a:t>28</a:t>
            </a:fld>
            <a:endParaRPr lang="en-US" sz="12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a typeface="ＭＳ Ｐゴシック" charset="0"/>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70D7B-FE43-E54A-AC4A-6930BD409534}" type="slidenum">
              <a:rPr lang="en-US" sz="1200">
                <a:latin typeface="Calibri" charset="0"/>
              </a:rPr>
              <a:pPr eaLnBrk="1" hangingPunct="1"/>
              <a:t>29</a:t>
            </a:fld>
            <a:endParaRPr lang="en-US" sz="12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a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7084AE-5598-7A42-A4DD-582FDCC8C70D}" type="slidenum">
              <a:rPr lang="en-US" sz="1200">
                <a:latin typeface="Calibri" charset="0"/>
              </a:rPr>
              <a:pPr eaLnBrk="1" hangingPunct="1"/>
              <a:t>30</a:t>
            </a:fld>
            <a:endParaRPr lang="en-US" sz="12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CE838-D13E-9A44-B3B9-947CA2FB0BFB}" type="slidenum">
              <a:rPr lang="en-US" sz="1200">
                <a:latin typeface="Calibri" charset="0"/>
              </a:rPr>
              <a:pPr eaLnBrk="1" hangingPunct="1"/>
              <a:t>31</a:t>
            </a:fld>
            <a:endParaRPr lang="en-US" sz="12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a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61DD6C-3042-1540-BC62-58BFF0D01CFC}" type="slidenum">
              <a:rPr lang="en-US" sz="1200">
                <a:latin typeface="Calibri" charset="0"/>
              </a:rPr>
              <a:pPr eaLnBrk="1" hangingPunct="1"/>
              <a:t>32</a:t>
            </a:fld>
            <a:endParaRPr lang="en-US" sz="12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ea typeface="ＭＳ Ｐゴシック" charset="0"/>
              </a:rPr>
              <a:t>Common ancestors of </a:t>
            </a:r>
            <a:r>
              <a:rPr lang="en-US" dirty="0" err="1">
                <a:latin typeface="Calibri" charset="0"/>
                <a:ea typeface="ＭＳ Ｐゴシック" charset="0"/>
              </a:rPr>
              <a:t>Chiromyiformes</a:t>
            </a:r>
            <a:r>
              <a:rPr lang="en-US" dirty="0">
                <a:latin typeface="Calibri" charset="0"/>
                <a:ea typeface="ＭＳ Ｐゴシック" charset="0"/>
              </a:rPr>
              <a:t> and </a:t>
            </a:r>
            <a:r>
              <a:rPr lang="en-US" dirty="0" err="1">
                <a:latin typeface="Calibri" charset="0"/>
                <a:ea typeface="ＭＳ Ｐゴシック" charset="0"/>
              </a:rPr>
              <a:t>Lemuriformes</a:t>
            </a:r>
            <a:r>
              <a:rPr lang="en-US" dirty="0">
                <a:latin typeface="Calibri" charset="0"/>
                <a:ea typeface="ＭＳ Ｐゴシック" charset="0"/>
              </a:rPr>
              <a:t> likely colonized the island of Madagascar prior to 58.6 MYA (node 174).  </a:t>
            </a:r>
          </a:p>
          <a:p>
            <a:pPr eaLnBrk="1" hangingPunct="1"/>
            <a:r>
              <a:rPr lang="en-US" dirty="0">
                <a:latin typeface="Calibri" charset="0"/>
                <a:ea typeface="ＭＳ Ｐゴシック" charset="0"/>
              </a:rPr>
              <a:t>Noted for extensive adaptive evolution, the relative hierarchical branching patterns of the four </a:t>
            </a:r>
            <a:r>
              <a:rPr lang="en-US" dirty="0" err="1">
                <a:latin typeface="Calibri" charset="0"/>
                <a:ea typeface="ＭＳ Ｐゴシック" charset="0"/>
              </a:rPr>
              <a:t>Lemuriformes</a:t>
            </a:r>
            <a:r>
              <a:rPr lang="en-US" dirty="0">
                <a:latin typeface="Calibri" charset="0"/>
                <a:ea typeface="ＭＳ Ｐゴシック" charset="0"/>
              </a:rPr>
              <a:t> families (</a:t>
            </a:r>
            <a:r>
              <a:rPr lang="en-US" dirty="0" err="1">
                <a:latin typeface="Calibri" charset="0"/>
                <a:ea typeface="ＭＳ Ｐゴシック" charset="0"/>
              </a:rPr>
              <a:t>Indriidae</a:t>
            </a:r>
            <a:r>
              <a:rPr lang="en-US" dirty="0">
                <a:latin typeface="Calibri" charset="0"/>
                <a:ea typeface="ＭＳ Ｐゴシック" charset="0"/>
              </a:rPr>
              <a:t>, </a:t>
            </a:r>
            <a:r>
              <a:rPr lang="en-US" dirty="0" err="1">
                <a:latin typeface="Calibri" charset="0"/>
                <a:ea typeface="ＭＳ Ｐゴシック" charset="0"/>
              </a:rPr>
              <a:t>Lepilemuridae</a:t>
            </a:r>
            <a:r>
              <a:rPr lang="en-US" dirty="0">
                <a:latin typeface="Calibri" charset="0"/>
                <a:ea typeface="ＭＳ Ｐゴシック" charset="0"/>
              </a:rPr>
              <a:t>, </a:t>
            </a:r>
            <a:r>
              <a:rPr lang="en-US" dirty="0" err="1">
                <a:latin typeface="Calibri" charset="0"/>
                <a:ea typeface="ＭＳ Ｐゴシック" charset="0"/>
              </a:rPr>
              <a:t>Lemuridae</a:t>
            </a:r>
            <a:r>
              <a:rPr lang="en-US" dirty="0">
                <a:latin typeface="Calibri" charset="0"/>
                <a:ea typeface="ＭＳ Ｐゴシック" charset="0"/>
              </a:rPr>
              <a:t>, </a:t>
            </a:r>
            <a:r>
              <a:rPr lang="en-US" dirty="0" err="1">
                <a:latin typeface="Calibri" charset="0"/>
                <a:ea typeface="ＭＳ Ｐゴシック" charset="0"/>
              </a:rPr>
              <a:t>Cheirogaleidae</a:t>
            </a:r>
            <a:r>
              <a:rPr lang="en-US" dirty="0">
                <a:latin typeface="Calibri" charset="0"/>
                <a:ea typeface="ＭＳ Ｐゴシック" charset="0"/>
              </a:rPr>
              <a:t>) recognized by taxonomists, has proven difficult to resolve conclusively.  </a:t>
            </a:r>
          </a:p>
          <a:p>
            <a:pPr eaLnBrk="1" hangingPunct="1"/>
            <a:r>
              <a:rPr lang="en-US" dirty="0">
                <a:latin typeface="Calibri" charset="0"/>
                <a:ea typeface="ＭＳ Ｐゴシック" charset="0"/>
              </a:rPr>
              <a:t>Inferences on species versus subspecies classification are controversial with as many as 97 Malagasy lemurs [22] under taxonomic review. </a:t>
            </a:r>
          </a:p>
          <a:p>
            <a:pPr eaLnBrk="1" hangingPunct="1"/>
            <a:r>
              <a:rPr lang="en-US" dirty="0" err="1">
                <a:latin typeface="Calibri" charset="0"/>
                <a:ea typeface="ＭＳ Ｐゴシック" charset="0"/>
              </a:rPr>
              <a:t>Chiromyiformes</a:t>
            </a:r>
            <a:r>
              <a:rPr lang="en-US" dirty="0">
                <a:latin typeface="Calibri" charset="0"/>
                <a:ea typeface="ＭＳ Ｐゴシック" charset="0"/>
              </a:rPr>
              <a:t> diverged from a common ancestor with </a:t>
            </a:r>
            <a:r>
              <a:rPr lang="en-US" dirty="0" err="1">
                <a:latin typeface="Calibri" charset="0"/>
                <a:ea typeface="ＭＳ Ｐゴシック" charset="0"/>
              </a:rPr>
              <a:t>Lemuriformes</a:t>
            </a:r>
            <a:r>
              <a:rPr lang="en-US" dirty="0">
                <a:latin typeface="Calibri" charset="0"/>
                <a:ea typeface="ＭＳ Ｐゴシック" charset="0"/>
              </a:rPr>
              <a:t> shortly after </a:t>
            </a:r>
            <a:r>
              <a:rPr lang="en-US" dirty="0" err="1">
                <a:latin typeface="Calibri" charset="0"/>
                <a:ea typeface="ＭＳ Ｐゴシック" charset="0"/>
              </a:rPr>
              <a:t>colonisation</a:t>
            </a:r>
            <a:r>
              <a:rPr lang="en-US" dirty="0">
                <a:latin typeface="Calibri" charset="0"/>
                <a:ea typeface="ＭＳ Ｐゴシック" charset="0"/>
              </a:rPr>
              <a:t> of Madagascar [14,19] and today consists of a single relict genus </a:t>
            </a:r>
            <a:r>
              <a:rPr lang="en-US" dirty="0" err="1">
                <a:latin typeface="Calibri" charset="0"/>
                <a:ea typeface="ＭＳ Ｐゴシック" charset="0"/>
              </a:rPr>
              <a:t>Daubentonia</a:t>
            </a:r>
            <a:r>
              <a:rPr lang="en-US" dirty="0">
                <a:latin typeface="Calibri" charset="0"/>
                <a:ea typeface="ＭＳ Ｐゴシック" charset="0"/>
              </a:rPr>
              <a:t> defined by a long branch with high </a:t>
            </a:r>
            <a:r>
              <a:rPr lang="en-US" dirty="0" err="1">
                <a:latin typeface="Calibri" charset="0"/>
                <a:ea typeface="ＭＳ Ｐゴシック" charset="0"/>
              </a:rPr>
              <a:t>indel</a:t>
            </a:r>
            <a:r>
              <a:rPr lang="en-US" dirty="0">
                <a:latin typeface="Calibri" charset="0"/>
                <a:ea typeface="ＭＳ Ｐゴシック" charset="0"/>
              </a:rPr>
              <a:t> frequency (N=14) (Figure 2, Figure S1, Table S7).  </a:t>
            </a:r>
          </a:p>
          <a:p>
            <a:pPr eaLnBrk="1" hangingPunct="1"/>
            <a:r>
              <a:rPr lang="en-US" dirty="0">
                <a:latin typeface="Calibri" charset="0"/>
                <a:ea typeface="ＭＳ Ｐゴシック" charset="0"/>
              </a:rPr>
              <a:t>The evolution of the four </a:t>
            </a:r>
            <a:r>
              <a:rPr lang="en-US" dirty="0" err="1">
                <a:latin typeface="Calibri" charset="0"/>
                <a:ea typeface="ＭＳ Ｐゴシック" charset="0"/>
              </a:rPr>
              <a:t>Lemuriformes</a:t>
            </a:r>
            <a:r>
              <a:rPr lang="en-US" dirty="0">
                <a:latin typeface="Calibri" charset="0"/>
                <a:ea typeface="ＭＳ Ｐゴシック" charset="0"/>
              </a:rPr>
              <a:t> families began 38.6 MYA (node 173) with the emergence of </a:t>
            </a:r>
            <a:r>
              <a:rPr lang="en-US" dirty="0" err="1">
                <a:latin typeface="Calibri" charset="0"/>
                <a:ea typeface="ＭＳ Ｐゴシック" charset="0"/>
              </a:rPr>
              <a:t>Lemuridae</a:t>
            </a:r>
            <a:r>
              <a:rPr lang="en-US" dirty="0">
                <a:latin typeface="Calibri" charset="0"/>
                <a:ea typeface="ＭＳ Ｐゴシック" charset="0"/>
              </a:rPr>
              <a:t>, followed by </a:t>
            </a:r>
            <a:r>
              <a:rPr lang="en-US" dirty="0" err="1">
                <a:latin typeface="Calibri" charset="0"/>
                <a:ea typeface="ＭＳ Ｐゴシック" charset="0"/>
              </a:rPr>
              <a:t>Indriidae</a:t>
            </a:r>
            <a:r>
              <a:rPr lang="en-US" dirty="0">
                <a:latin typeface="Calibri" charset="0"/>
                <a:ea typeface="ＭＳ Ｐゴシック" charset="0"/>
              </a:rPr>
              <a:t> and a monophyletic lineage that split 32.9 MYA (node 152) to form the sister lineages of </a:t>
            </a:r>
            <a:r>
              <a:rPr lang="en-US" dirty="0" err="1">
                <a:latin typeface="Calibri" charset="0"/>
                <a:ea typeface="ＭＳ Ｐゴシック" charset="0"/>
              </a:rPr>
              <a:t>Lepilemuridae</a:t>
            </a:r>
            <a:r>
              <a:rPr lang="en-US" dirty="0">
                <a:latin typeface="Calibri" charset="0"/>
                <a:ea typeface="ＭＳ Ｐゴシック" charset="0"/>
              </a:rPr>
              <a:t> and </a:t>
            </a:r>
            <a:r>
              <a:rPr lang="en-US" dirty="0" err="1">
                <a:latin typeface="Calibri" charset="0"/>
                <a:ea typeface="ＭＳ Ｐゴシック" charset="0"/>
              </a:rPr>
              <a:t>Cheirogaleidae</a:t>
            </a:r>
            <a:r>
              <a:rPr lang="en-US" dirty="0">
                <a:latin typeface="Calibri" charset="0"/>
                <a:ea typeface="ＭＳ Ｐゴシック" charset="0"/>
              </a:rPr>
              <a:t>.  </a:t>
            </a:r>
          </a:p>
          <a:p>
            <a:pPr eaLnBrk="1" hangingPunct="1"/>
            <a:r>
              <a:rPr lang="en-US" dirty="0">
                <a:latin typeface="Calibri" charset="0"/>
                <a:ea typeface="ＭＳ Ｐゴシック" charset="0"/>
              </a:rPr>
              <a:t>This branching pattern among families agrees with earlier nuclear gene segment findings [20] that differ from studies using </a:t>
            </a:r>
            <a:r>
              <a:rPr lang="en-US" dirty="0" err="1">
                <a:latin typeface="Calibri" charset="0"/>
                <a:ea typeface="ＭＳ Ｐゴシック" charset="0"/>
              </a:rPr>
              <a:t>mtDNA</a:t>
            </a:r>
            <a:r>
              <a:rPr lang="en-US" dirty="0">
                <a:latin typeface="Calibri" charset="0"/>
                <a:ea typeface="ＭＳ Ｐゴシック" charset="0"/>
              </a:rPr>
              <a:t> sequence and </a:t>
            </a:r>
            <a:r>
              <a:rPr lang="en-US" dirty="0" err="1">
                <a:latin typeface="Calibri" charset="0"/>
                <a:ea typeface="ＭＳ Ｐゴシック" charset="0"/>
              </a:rPr>
              <a:t>Alu</a:t>
            </a:r>
            <a:r>
              <a:rPr lang="en-US" dirty="0">
                <a:latin typeface="Calibri" charset="0"/>
                <a:ea typeface="ＭＳ Ｐゴシック" charset="0"/>
              </a:rPr>
              <a:t> insertion variation which were unable to resolve these hierarchical associations [19].  Further, relatively weak nodal support here collapses </a:t>
            </a:r>
            <a:r>
              <a:rPr lang="en-US" dirty="0" err="1">
                <a:latin typeface="Calibri" charset="0"/>
                <a:ea typeface="ＭＳ Ｐゴシック" charset="0"/>
              </a:rPr>
              <a:t>Lemuriformes</a:t>
            </a:r>
            <a:r>
              <a:rPr lang="en-US" dirty="0">
                <a:latin typeface="Calibri" charset="0"/>
                <a:ea typeface="ＭＳ Ｐゴシック" charset="0"/>
              </a:rPr>
              <a:t> into an unresolved </a:t>
            </a:r>
            <a:r>
              <a:rPr lang="en-US" dirty="0" err="1">
                <a:latin typeface="Calibri" charset="0"/>
                <a:ea typeface="ＭＳ Ｐゴシック" charset="0"/>
              </a:rPr>
              <a:t>trichotomy</a:t>
            </a:r>
            <a:r>
              <a:rPr lang="en-US" dirty="0">
                <a:latin typeface="Calibri" charset="0"/>
                <a:ea typeface="ＭＳ Ｐゴシック" charset="0"/>
              </a:rPr>
              <a:t> of </a:t>
            </a:r>
            <a:r>
              <a:rPr lang="en-US" dirty="0" err="1">
                <a:latin typeface="Calibri" charset="0"/>
                <a:ea typeface="ＭＳ Ｐゴシック" charset="0"/>
              </a:rPr>
              <a:t>Lemuridae</a:t>
            </a:r>
            <a:r>
              <a:rPr lang="en-US" dirty="0">
                <a:latin typeface="Calibri" charset="0"/>
                <a:ea typeface="ＭＳ Ｐゴシック" charset="0"/>
              </a:rPr>
              <a:t>, </a:t>
            </a:r>
            <a:r>
              <a:rPr lang="en-US" dirty="0" err="1">
                <a:latin typeface="Calibri" charset="0"/>
                <a:ea typeface="ＭＳ Ｐゴシック" charset="0"/>
              </a:rPr>
              <a:t>Indriidae</a:t>
            </a:r>
            <a:r>
              <a:rPr lang="en-US" dirty="0">
                <a:latin typeface="Calibri" charset="0"/>
                <a:ea typeface="ＭＳ Ｐゴシック" charset="0"/>
              </a:rPr>
              <a:t>, and the </a:t>
            </a:r>
            <a:r>
              <a:rPr lang="en-US" dirty="0" err="1">
                <a:latin typeface="Calibri" charset="0"/>
                <a:ea typeface="ＭＳ Ｐゴシック" charset="0"/>
              </a:rPr>
              <a:t>Lepilemuridae</a:t>
            </a:r>
            <a:r>
              <a:rPr lang="en-US" dirty="0">
                <a:latin typeface="Calibri" charset="0"/>
                <a:ea typeface="ＭＳ Ｐゴシック" charset="0"/>
              </a:rPr>
              <a:t> + </a:t>
            </a:r>
            <a:r>
              <a:rPr lang="en-US" dirty="0" err="1">
                <a:latin typeface="Calibri" charset="0"/>
                <a:ea typeface="ＭＳ Ｐゴシック" charset="0"/>
              </a:rPr>
              <a:t>Cheirogaleidae</a:t>
            </a:r>
            <a:r>
              <a:rPr lang="en-US" dirty="0">
                <a:latin typeface="Calibri" charset="0"/>
                <a:ea typeface="ＭＳ Ｐゴシック" charset="0"/>
              </a:rPr>
              <a:t> lineage (node 158).  Optimal resolution of this node is observed with exon sequences (Figures S8 &amp; S9), indicating that intron sites may be saturated, while more conserved coding regions remain informative and reflect the ancient rapid radiation of </a:t>
            </a:r>
            <a:r>
              <a:rPr lang="en-US" dirty="0" err="1">
                <a:latin typeface="Calibri" charset="0"/>
                <a:ea typeface="ＭＳ Ｐゴシック" charset="0"/>
              </a:rPr>
              <a:t>Lemuriformes</a:t>
            </a:r>
            <a:r>
              <a:rPr lang="en-US" dirty="0">
                <a:latin typeface="Calibri" charset="0"/>
                <a:ea typeface="ＭＳ Ｐゴシック" charset="0"/>
              </a:rPr>
              <a:t> families.</a:t>
            </a:r>
          </a:p>
          <a:p>
            <a:pPr eaLnBrk="1" hangingPunct="1"/>
            <a:endParaRPr lang="en-US" dirty="0">
              <a:latin typeface="Calibri" charset="0"/>
              <a:ea typeface="ＭＳ Ｐゴシック" charset="0"/>
            </a:endParaRPr>
          </a:p>
          <a:p>
            <a:pPr eaLnBrk="1" hangingPunct="1">
              <a:spcBef>
                <a:spcPct val="0"/>
              </a:spcBef>
            </a:pPr>
            <a:endParaRPr lang="en-US" dirty="0">
              <a:latin typeface="Calibri" charset="0"/>
              <a:ea typeface="ＭＳ Ｐゴシック" charset="0"/>
            </a:endParaRPr>
          </a:p>
          <a:p>
            <a:pPr eaLnBrk="1" hangingPunct="1"/>
            <a:endParaRPr lang="en-US" dirty="0">
              <a:latin typeface="Calibri" charset="0"/>
              <a:ea typeface="ＭＳ Ｐゴシック" charset="0"/>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6D3A90-F811-7F4C-B1D2-7EBB89A970B0}" type="slidenum">
              <a:rPr lang="en-US" sz="1200">
                <a:latin typeface="Calibri" charset="0"/>
              </a:rPr>
              <a:pPr eaLnBrk="1" hangingPunct="1"/>
              <a:t>33</a:t>
            </a:fld>
            <a:endParaRPr lang="en-US" sz="12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Nodes 99 100</a:t>
            </a:r>
          </a:p>
          <a:p>
            <a:pPr eaLnBrk="1" hangingPunct="1"/>
            <a:r>
              <a:rPr lang="en-US">
                <a:latin typeface="Calibri" charset="0"/>
                <a:ea typeface="ＭＳ Ｐゴシック" charset="0"/>
              </a:rPr>
              <a:t>The phylogeny clarifies formerly unresolved questions concerning New World primate evolution including branching order among families, relative divergence of genera within families, and phylogenetic placement of Aotus, and provides genetic support for examples of adaptive evolution that led to nocturnalism, “phyletic dwarfism” and species diversification within the Amazonian rainforest.  Here, Platyrrhini clearly diverged from a common ancestor with Catarrhini (node 141) roughly 43.5 MYA during the Eocene.  Although questions remain about the route and nature of primate colonization of the New World [23,24] and the impact of historic global climate change in neotropical regions [25,26], the phylogeny unambiguously resolves the relative divergence pattern among families from a common ancestor 24.8 MYA (node 78).</a:t>
            </a:r>
          </a:p>
          <a:p>
            <a:pPr eaLnBrk="1" hangingPunct="1"/>
            <a:r>
              <a:rPr lang="en-US">
                <a:latin typeface="Calibri" charset="0"/>
                <a:ea typeface="ＭＳ Ｐゴシック" charset="0"/>
              </a:rPr>
              <a:t>The common ancestor to Pitheciidae  (uakaris, titis and sakis) originated 20.2 MYA (node 140) and the majority of these species currently are distributed in the neotropical Amazonian basin extending from the Andean slopes to the Atlantic.  Next to radiate are the Atelidae (node 126), with the most basal lineage leading to Alouatta (howler monkeys), currently widely distributed from Mexico to northern Argentina, followed by the divergence of Ateles (spider monkeys) from South American lineage comprised of sister genera (node 121) of Lagothrix (woolly monkeys) and Brachyteles (muriquis). </a:t>
            </a:r>
          </a:p>
          <a:p>
            <a:pPr eaLnBrk="1" hangingPunct="1"/>
            <a:r>
              <a:rPr lang="en-US">
                <a:latin typeface="Calibri" charset="0"/>
                <a:ea typeface="ＭＳ Ｐゴシック" charset="0"/>
              </a:rPr>
              <a:t>The Cebidae radiation initiated with the emergence of sister taxa Cebus  (Cebinae) and Saimiri (Saimirinae) approximately 20 MYA (node 113), in agreement with other molecular studies [27-30].  Subsequently, during a relatively brief interval (~700,000 years) a lineage arose (node 112) that split to form the Callitrichinae (marmosets and tamarins) and  Aotus (night monkeys).  The Aotus lineage (node 98) radiated with unusually high numbers of synapomorphic indels (N=15), the most observed in Simiiformes (Tables 2 &amp; 3), to form a complex species group of controversial taxonomic designation as subfamily or family and uncertainty over its exact placement relative to other Cebidae lineages.  Here, Aotus is the sister lineage to Callitrichinae (marmosets, tamarins) as originally hypothesized by Goodman (1998) [1,28].  Aotus species divide into sister lineages, with the “grey-necked” species (A. trivirgatus + A. lemurinus griseimembra) distributed north of the Amazon River, and “red-necked” species A.  nancymaae, A. azarae species and associated subspecies  located most to the south (nodes 98, 101, 102).  The unusual depth of divergence (i.e. sizeable nucleotide substitutions/site; high indel frequency) may exemplify adaptive speciation as Aotus are the only nocturnal Simiiformes [31], and thereby may have reduced competition with diurnal small-bodied platyrrhines inhabiting the same neotropical environments.  </a:t>
            </a:r>
          </a:p>
          <a:p>
            <a:pPr eaLnBrk="1" hangingPunct="1"/>
            <a:r>
              <a:rPr lang="en-US">
                <a:latin typeface="Calibri" charset="0"/>
                <a:ea typeface="ＭＳ Ｐゴシック" charset="0"/>
              </a:rPr>
              <a:t>Another case of adaptation termed  “phyletic dwarfism,” defined as a gradient in morphological size partially correlated with evolutionary time [32], is supported in Cebidae.  Aotus, Cebus and Saimiri species are larger than the more derived and smaller squirrel-sized Callitrichinae of Saguinus, Leontopithecus, Callimico, Mico, Cebuella and Callithrix. In Callitrichinae, Saguinus is the first to diverge with S. fuscicollis currently distributed south of the Amazon River.  Subsequently, the genus diversified into northern (S. bicolor, S. midas, S. martinsi, S. geoffroyi, S. oedipus) and south Amazonian species (S. imperator, S. mystax, S. labiatus); a trend generally similar to findings based on mtDNA [33] and single nuclear genes [34].  The hierarchical branching order among the remaining Callitrichinae of Leontopithecus, Callimico, Callithrix and Mico mirrors decreasing body size and culminates with the smallest platyrrhine species, Cebuella pygmaea, as most derived.  This phylogenetic depiction of Callitrichinae is concordant with several other morphological and reproductive traits [32,35] related to dwarfism and perhaps reflects adaptive evolution.</a:t>
            </a:r>
          </a:p>
          <a:p>
            <a:pPr eaLnBrk="1" hangingPunct="1"/>
            <a:endParaRPr lang="en-US">
              <a:latin typeface="Calibri" charset="0"/>
              <a:ea typeface="ＭＳ Ｐゴシック" charset="0"/>
            </a:endParaRPr>
          </a:p>
          <a:p>
            <a:pPr eaLnBrk="1" hangingPunct="1"/>
            <a:r>
              <a:rPr lang="en-US">
                <a:latin typeface="Calibri" charset="0"/>
                <a:ea typeface="ＭＳ Ｐゴシック" charset="0"/>
              </a:rPr>
              <a:t>Pygmy marmosets are the smallest monkeys in the world, weighing a mere 119 g (4.20 oz) on average and measuring, on average, 136 mm (5.35 in)</a:t>
            </a:r>
          </a:p>
          <a:p>
            <a:pPr eaLnBrk="1" hangingPunct="1">
              <a:spcBef>
                <a:spcPct val="0"/>
              </a:spcBef>
            </a:pPr>
            <a:endParaRPr lang="en-US">
              <a:latin typeface="Calibri" charset="0"/>
              <a:ea typeface="ＭＳ Ｐゴシック" charset="0"/>
            </a:endParaRPr>
          </a:p>
          <a:p>
            <a:pPr eaLnBrk="1" hangingPunct="1">
              <a:spcBef>
                <a:spcPct val="0"/>
              </a:spcBef>
            </a:pPr>
            <a:endParaRPr lang="en-US">
              <a:latin typeface="Calibri" charset="0"/>
              <a:ea typeface="ＭＳ Ｐゴシック"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15AD1DF-39B8-BC41-A081-49B5FCD61940}" type="slidenum">
              <a:rPr lang="en-US" sz="1200">
                <a:latin typeface="Calibri" charset="0"/>
              </a:rPr>
              <a:pPr eaLnBrk="1" hangingPunct="1"/>
              <a:t>34</a:t>
            </a:fld>
            <a:endParaRPr lang="en-US" sz="12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i="1">
              <a:latin typeface="Calibri" charset="0"/>
              <a:ea typeface="ＭＳ Ｐゴシック" charset="0"/>
            </a:endParaRPr>
          </a:p>
          <a:p>
            <a:pPr eaLnBrk="1" hangingPunct="1"/>
            <a:r>
              <a:rPr lang="en-US" i="1">
                <a:latin typeface="Calibri" charset="0"/>
                <a:ea typeface="ＭＳ Ｐゴシック" charset="0"/>
              </a:rPr>
              <a:t>Once contentiously debated, the closest human relative of chimpanzee (Pan) within subfamily Homininae (Gorilla, Pan, Homo) is now generally undisputed.  The branch forming the Homo and Pan lineage apart from Gorilla is relatively short (node 73, 27 steps MP, 0 indels) compared with that of the Pan genus (node 72, 91 steps MP, 2 indels) and suggests rapid speciation into the 3 genera occurred early in Homininae evolution. Based on 54 gene regions, Homo-Pan genetic distance range from 6.92 to 7.90 x 10-3 substitutions/site (P. paniscus and P. troglodytes, respectively), which is less than previous estimates based on large scale sequencing of specific regions such as chromosome 7 [50].  The highly endangered orangutan forms the single genus Pongo in subfamily Ponginae (nodes 75-76), the sister lineage to Homininae.  Currently restricted to the islands of Borneo and Sumatra, orangutans once inhabited all of Southeast Asia during the Pleistocene [51].  Differences in behavior, morphology, karyology, and genetic data between the two island populations [2] support the taxonomic designation as two separate species of Bornean (P. pygmaeus ) and Sumatran orangutans (P. abelii), and these designations are upheld by the data presented here. </a:t>
            </a:r>
          </a:p>
          <a:p>
            <a:pPr eaLnBrk="1" hangingPunct="1"/>
            <a:r>
              <a:rPr lang="en-US" i="1">
                <a:latin typeface="Calibri" charset="0"/>
                <a:ea typeface="ＭＳ Ｐゴシック" charset="0"/>
              </a:rPr>
              <a:t>Hylobatidae (siamang, gibbons, hoolock) are noted for exceptional rates of chromosome re-arrangement [52,53], 10-20 times faster than in most mammals [54].  Classification schemes of the 12 species range from two genera (Hylobates and Symphalangus) to four subgenera and/or genera (Hylobates, Nomascus, Symphalangus, Hoolock), defined by unique numbers of chromosomes [54,55].  The eight species included in this study form three clades that coincide with genus designation (absent is Hoolock; nodes 64-69) that diverged rapidly 8.9 MYA.  Moreover, Nomascus species appear more recent than Symphalangus and Hylobates, with node divergence dates estimated at less than 1 MY (Table 3, Table S9, Figure 2). Thus, Hylobatidae exhibits episodes of rapid divergence perhaps related to excessive genome re-organization and warrants additional investigation.</a:t>
            </a:r>
          </a:p>
          <a:p>
            <a:pPr eaLnBrk="1" hangingPunct="1"/>
            <a:endParaRPr lang="en-US" i="1">
              <a:latin typeface="Calibri" charset="0"/>
              <a:ea typeface="ＭＳ Ｐゴシック" charset="0"/>
            </a:endParaRPr>
          </a:p>
          <a:p>
            <a:pPr eaLnBrk="1" hangingPunct="1"/>
            <a:endParaRPr lang="en-US">
              <a:latin typeface="Calibri" charset="0"/>
              <a:ea typeface="ＭＳ Ｐゴシック" charset="0"/>
            </a:endParaRPr>
          </a:p>
          <a:p>
            <a:pPr eaLnBrk="1" hangingPunct="1">
              <a:spcBef>
                <a:spcPct val="0"/>
              </a:spcBef>
            </a:pPr>
            <a:endParaRPr lang="en-US">
              <a:latin typeface="Calibri" charset="0"/>
              <a:ea typeface="ＭＳ Ｐゴシック"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C98D24-8EAF-5444-B896-9C86B5E667D7}" type="slidenum">
              <a:rPr lang="en-US" sz="1200">
                <a:latin typeface="Calibri" charset="0"/>
              </a:rPr>
              <a:pPr eaLnBrk="1" hangingPunct="1"/>
              <a:t>35</a:t>
            </a:fld>
            <a:endParaRPr lang="en-US" sz="12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i="1">
                <a:latin typeface="Calibri" charset="0"/>
                <a:ea typeface="ＭＳ Ｐゴシック" charset="0"/>
              </a:rPr>
              <a:t>Cercopithecoidea (family Cercopithecidae) speciation patterns are confounded by symplesiomorphic traits in morphology, behavior and reproduction, and are further confused by hybridization between sympatric species, subspecies and populations (summarized in [2]).  Cercopithecidae includes two subfamilies, Colobinae and Cercopithecinae, which diverged 18 MYA (node 62), but classification schemes [2]  are marked by inconsistencies between morphological [37,38] and genetic data, as well as differences among genetic data studies [4,27,39-44]. </a:t>
            </a:r>
          </a:p>
          <a:p>
            <a:pPr eaLnBrk="1" hangingPunct="1"/>
            <a:r>
              <a:rPr lang="en-US" i="1">
                <a:latin typeface="Calibri" charset="0"/>
                <a:ea typeface="ＭＳ Ｐゴシック" charset="0"/>
              </a:rPr>
              <a:t>Colobinae radiation started approximately 12 MYA (node 42) with species adapted to an arboreal, leaf-eating existence.  Asian (tribe Presbytini) and African (tribe Colobini) genera are monophyletic (nodes 53 and 61, respectively), supporting earlier genetic findings [4,40] over morphology-based taxonomy [2,45].  Whilst African genera Piliocolobus and Colobus are commonly recognized, the taxonomic schemes for the critically endangered Asian langur and leaf monkeys, all sharing digestive adaptations for an arboreal folivorous diet, have ranged from a single genus Presbytis to three distinct genera (Trachypithecus, Semnopithecus, Presbytis).  Here, the Presbytis lineage, distinguished by 3 indel events (node 56), diverged first within Asian Colobinae, followed by the odd-nosed group (Rhinopithecus, Nasalis, Pygathrix), Trachypithecus and Semnopithecus.  As odd-nosed species are not exclusively arboreal and folivorous, the results indicate either 1) morphological convergence between Presbytis with Trachypithecus and Semnopithecus, 2) adaptation for an expanded diet in the odd-nosed group, or 3) that a folivorous diet is a symplesiomorphic trait within Asian colobines. </a:t>
            </a:r>
          </a:p>
          <a:p>
            <a:pPr eaLnBrk="1" hangingPunct="1"/>
            <a:r>
              <a:rPr lang="en-US" i="1">
                <a:latin typeface="Calibri" charset="0"/>
                <a:ea typeface="ＭＳ Ｐゴシック" charset="0"/>
              </a:rPr>
              <a:t>Trachypithecus and Semnopithecus genera consist of closely related, often sympatric species (node 51), distributed in the Indian subcontinent and SE Asia, with inconsistent phylogenetic resolution among species [4,27,40,44,46]. Nonetheless, all genetic studies, including the present, place Trachypithecus vetulus (monticola) nested within the Semnopithecus clade (node 50), suggesting the need for taxonomic revision.  Further, previously ambiguous associations between Trachypithecus and Semnopithecus (nodes 43-51) are clarified.  Inter-specific genetic differences are roughly half those observed among other colobine genera (Figure 2, Figure S1, Table 3, Table S9) and may indicate that recent speciation, taxonomic over-splitting, reticulate evolution, or a combination thereof, (e. g. see [40,44,46]) are common within the Asian Colobinae radiation.</a:t>
            </a:r>
          </a:p>
          <a:p>
            <a:pPr eaLnBrk="1" hangingPunct="1"/>
            <a:r>
              <a:rPr lang="en-US" i="1">
                <a:latin typeface="Calibri" charset="0"/>
                <a:ea typeface="ＭＳ Ｐゴシック" charset="0"/>
              </a:rPr>
              <a:t>The remainder of Old World monkeys (tribes Papionini and Cercopithecini) [2] arose from a common ancestor approximately 11.5 MYA (node 41).  Considerable interest in Cercopithecinae speciation is motivated not only by primate conservation, but increased biomedical surveillance for novel zoonotic agents and comparative research of host-pathogen adaptation relevant to the study of deadly human viral pandemics such as HIV/SIV.  </a:t>
            </a:r>
          </a:p>
          <a:p>
            <a:pPr eaLnBrk="1" hangingPunct="1"/>
            <a:r>
              <a:rPr lang="en-US" i="1">
                <a:latin typeface="Calibri" charset="0"/>
                <a:ea typeface="ＭＳ Ｐゴシック" charset="0"/>
              </a:rPr>
              <a:t>Cercopithecini (guenons, patas monkey, talapoin, green monkeys) include lineages rooted by divergent monotypic genera followed by more recent speciation, characterized by transition from an arboreal to a terrestrial lifestyle.  Generally arboreal, Miopithecus and Allenopithecus are early offshoots with respect to the two Cercopithecini subclades formed approximately 7 MYA. The Cercopithecus lineage (node 34) radiated after Miopithecus and retained an arboreal lifestyle.  The second, rooted by Allenopithecus, forms a terrestrial clade of Erythrocebus patas and Chlorocebus species, with Cercopithecus l’hoesti separated the other Cercopithecus.  This paraphyly, also reported in earlier genetic studies [39,47,48] and counter to initial morphological classifications [2], suggests taxonomic revision of Cercopithecus.  Further, resolution of Allenopithecus (node 40) and Miopithecus (node 35) speciation herein suggests a single evoluiontary transition from an arboreal to a terrestrial lifestyle in E. patas, C. l’hoesti, and Chlorocebus species. </a:t>
            </a:r>
          </a:p>
          <a:p>
            <a:pPr eaLnBrk="1" hangingPunct="1"/>
            <a:r>
              <a:rPr lang="en-US" i="1">
                <a:latin typeface="Calibri" charset="0"/>
                <a:ea typeface="ＭＳ Ｐゴシック" charset="0"/>
              </a:rPr>
              <a:t>Papionini (macaques, mandrills, drills, baboons, geladas, mangabeys) is a taxonomically complex tribe [2].  One of the more familiar genera within Cercopithecoidea, Macaca (macaques) diverged 5.1 MYA and today is represented by an African lineage comprised of a single species M. sylvanus, and an Asian lineage consisting of well-defined species groups (fascicularis, sinica, mulatta, nemestrina, Sulawesi) inhabiting India and Asia, SE Asia and Sundaland [49].  With the exception of the fascicularis group, which is split in this study whereby M. arctoides [fascicularis] is more closely aligned with M. thibetana [sinica] rather than M. fascicularis as expected, our data otherwise strongly support these macaque species groups (nodes 6, 11).  Moreover, the phylogeny affirms Groves [2] proposal that Lophocebus and Theropithecus are distinct clades apart from Papio (nodes 18, 19), although the average nucleotide divergence among these three genera are generally less than between other recognized Papionin genera (Macaca, Mandrillus, Cercocebus) (Figure 2, Figure S1, Table 3, Table S9).  Lastly, sequence divergence between tribes is unequal with Cercopithecini nearly twice that of Papionini (mean branch length = 13.1, 7.43, respectively, p&lt;0.005) and there are numerous instances of discordance between the present phylogeny with previous mtDNA studies [4,5] suggesting that continued resolution of Cercopithecinae speciation and of Papionini in particular, will likely include evidence of reticulate evolution represented by ongoing and historic episodes of hybridization (e.g. see [39,48]). </a:t>
            </a:r>
          </a:p>
          <a:p>
            <a:pPr eaLnBrk="1" hangingPunct="1"/>
            <a:endParaRPr lang="en-US" i="1">
              <a:latin typeface="Calibri" charset="0"/>
              <a:ea typeface="ＭＳ Ｐゴシック" charset="0"/>
            </a:endParaRPr>
          </a:p>
          <a:p>
            <a:pPr eaLnBrk="1" hangingPunct="1">
              <a:spcBef>
                <a:spcPct val="0"/>
              </a:spcBef>
            </a:pPr>
            <a:endParaRPr lang="en-US">
              <a:latin typeface="Calibri" charset="0"/>
              <a:ea typeface="ＭＳ Ｐゴシック" charset="0"/>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75BDC1-B80F-404E-A61E-7301F403B0D3}" type="slidenum">
              <a:rPr lang="en-US" sz="1200">
                <a:latin typeface="Calibri" charset="0"/>
              </a:rPr>
              <a:pPr eaLnBrk="1" hangingPunct="1"/>
              <a:t>36</a:t>
            </a:fld>
            <a:endParaRPr lang="en-US" sz="12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70000" lnSpcReduction="20000"/>
          </a:bodyPr>
          <a:lstStyle/>
          <a:p>
            <a:pPr eaLnBrk="1" hangingPunct="1">
              <a:defRPr/>
            </a:pPr>
            <a:r>
              <a:rPr lang="en-US" dirty="0" smtClean="0">
                <a:cs typeface="+mn-cs"/>
              </a:rPr>
              <a:t>Here I summarize the categories of research publications that have used our phylogeny in their own areas of scientific inquiry. You can see that the topics are quite </a:t>
            </a:r>
            <a:r>
              <a:rPr lang="en-US" dirty="0" err="1" smtClean="0">
                <a:cs typeface="+mn-cs"/>
              </a:rPr>
              <a:t>braod</a:t>
            </a:r>
            <a:r>
              <a:rPr lang="en-US" dirty="0" smtClean="0">
                <a:cs typeface="+mn-cs"/>
              </a:rPr>
              <a:t>, ranging from chromosome evolution to behavior to human biomedicine.  It indicates that the primate order holds great promise in being a rich resource for </a:t>
            </a:r>
            <a:r>
              <a:rPr lang="en-US" dirty="0" err="1" smtClean="0">
                <a:cs typeface="+mn-cs"/>
              </a:rPr>
              <a:t>mutliple</a:t>
            </a:r>
            <a:r>
              <a:rPr lang="en-US" dirty="0" smtClean="0">
                <a:cs typeface="+mn-cs"/>
              </a:rPr>
              <a:t> fields of science.</a:t>
            </a:r>
          </a:p>
          <a:p>
            <a:pPr eaLnBrk="1" hangingPunct="1">
              <a:defRPr/>
            </a:pPr>
            <a:r>
              <a:rPr lang="en-US" dirty="0" smtClean="0">
                <a:cs typeface="+mn-cs"/>
              </a:rPr>
              <a:t> </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20B0C5A-BB94-DD47-AB91-5C9C7BEA77B6}" type="slidenum">
              <a:rPr lang="en-US" sz="1200">
                <a:latin typeface="Calibri" charset="0"/>
              </a:rPr>
              <a:pPr eaLnBrk="1" hangingPunct="1"/>
              <a:t>37</a:t>
            </a:fld>
            <a:endParaRPr lang="en-US" sz="12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BC0B95C-55CD-1342-9C13-F6B9C46F7CCA}" type="slidenum">
              <a:rPr lang="en-US" sz="1200"/>
              <a:pPr/>
              <a:t>3</a:t>
            </a:fld>
            <a:endParaRPr lang="en-US"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a typeface="ＭＳ Ｐゴシック" charset="0"/>
            </a:endParaRPr>
          </a:p>
          <a:p>
            <a:pPr eaLnBrk="1" hangingPunct="1"/>
            <a:r>
              <a:rPr lang="en-US" dirty="0">
                <a:latin typeface="Calibri" charset="0"/>
                <a:ea typeface="ＭＳ Ｐゴシック" charset="0"/>
              </a:rPr>
              <a:t>Average read length is &gt;200bp with each sample.</a:t>
            </a:r>
          </a:p>
          <a:p>
            <a:pPr eaLnBrk="1" hangingPunct="1"/>
            <a:r>
              <a:rPr lang="en-US" dirty="0">
                <a:latin typeface="Calibri" charset="0"/>
                <a:ea typeface="ＭＳ Ｐゴシック" charset="0"/>
              </a:rPr>
              <a:t>Sequence quality is high, all 10 species have &gt;91% base call qualities &gt;Q30 (the term for the % of base call accuracy &gt;99.9%) for both reads </a:t>
            </a:r>
          </a:p>
          <a:p>
            <a:pPr eaLnBrk="1" hangingPunct="1"/>
            <a:r>
              <a:rPr lang="en-US" dirty="0">
                <a:latin typeface="Calibri" charset="0"/>
                <a:ea typeface="ＭＳ Ｐゴシック" charset="0"/>
              </a:rPr>
              <a:t>Reads mapped to human hg19 performed as expected with evolutionary time.  The highest mapped reads of 99% occurred with bonobo chimp and the lowest of 68% occurred with lemur.  The unmapped reads will be annotated for gene content for each species.</a:t>
            </a:r>
          </a:p>
          <a:p>
            <a:pPr eaLnBrk="1" hangingPunct="1"/>
            <a:r>
              <a:rPr lang="en-US" dirty="0">
                <a:latin typeface="Calibri" charset="0"/>
                <a:ea typeface="ＭＳ Ｐゴシック" charset="0"/>
              </a:rPr>
              <a:t>The percent uniqueness (the % of aligned reads with non-redundant start coordinates) ranges between species with least in gibbon (52%) and the most in </a:t>
            </a:r>
            <a:r>
              <a:rPr lang="en-US" dirty="0" err="1">
                <a:latin typeface="Calibri" charset="0"/>
                <a:ea typeface="ＭＳ Ｐゴシック" charset="0"/>
              </a:rPr>
              <a:t>colobus</a:t>
            </a:r>
            <a:r>
              <a:rPr lang="en-US" dirty="0">
                <a:latin typeface="Calibri" charset="0"/>
                <a:ea typeface="ＭＳ Ｐゴシック" charset="0"/>
              </a:rPr>
              <a:t> monkey (90%).  </a:t>
            </a:r>
          </a:p>
          <a:p>
            <a:pPr eaLnBrk="1" hangingPunct="1"/>
            <a:endParaRPr lang="en-US" dirty="0">
              <a:latin typeface="Calibri" charset="0"/>
              <a:ea typeface="ＭＳ Ｐゴシック"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57E9A8-3226-284F-A183-2C9B9919ADC6}" type="slidenum">
              <a:rPr lang="en-US" sz="1200">
                <a:latin typeface="Calibri" charset="0"/>
              </a:rPr>
              <a:pPr eaLnBrk="1" hangingPunct="1"/>
              <a:t>39</a:t>
            </a:fld>
            <a:endParaRPr lang="en-US" sz="12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0C3AB9B6-CA43-FB4F-A41C-609B501E9DCD}" type="slidenum">
              <a:rPr lang="en-US" sz="1200"/>
              <a:pPr/>
              <a:t>4</a:t>
            </a:fld>
            <a:endParaRPr lang="en-US"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4A30373-5379-6D4C-B616-C2BDBE52F52D}" type="slidenum">
              <a:rPr lang="en-US" sz="1200"/>
              <a:pPr/>
              <a:t>5</a:t>
            </a:fld>
            <a:endParaRPr lang="en-US"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415838B3-26CF-854B-8565-11C20EEDAFA3}" type="slidenum">
              <a:rPr lang="en-US" sz="1200"/>
              <a:pPr/>
              <a:t>6</a:t>
            </a:fld>
            <a:endParaRPr lang="en-US" sz="12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E96D4B3A-2497-6142-91E9-A22AF4DEE2C6}" type="slidenum">
              <a:rPr lang="en-US" sz="1200"/>
              <a:pPr/>
              <a:t>7</a:t>
            </a:fld>
            <a:endParaRPr 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C4329A11-542A-BF46-835B-21EDD5879056}" type="slidenum">
              <a:rPr lang="en-US" sz="1200"/>
              <a:pPr/>
              <a:t>8</a:t>
            </a:fld>
            <a:endParaRPr lang="en-U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248C8FCE-B0FA-5E46-9428-D629FC25C28B}" type="slidenum">
              <a:rPr lang="en-US" sz="1200"/>
              <a:pPr/>
              <a:t>9</a:t>
            </a:fld>
            <a:endParaRPr lang="en-U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6AA1AF-AE6A-3744-B76F-E087773A6E58}"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D23CB-CE27-AC42-A804-A58A68D01609}" type="slidenum">
              <a:rPr lang="en-US" smtClean="0"/>
              <a:t>‹#›</a:t>
            </a:fld>
            <a:endParaRPr lang="en-US"/>
          </a:p>
        </p:txBody>
      </p:sp>
    </p:spTree>
    <p:extLst>
      <p:ext uri="{BB962C8B-B14F-4D97-AF65-F5344CB8AC3E}">
        <p14:creationId xmlns:p14="http://schemas.microsoft.com/office/powerpoint/2010/main" val="1658020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6AA1AF-AE6A-3744-B76F-E087773A6E58}"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D23CB-CE27-AC42-A804-A58A68D01609}" type="slidenum">
              <a:rPr lang="en-US" smtClean="0"/>
              <a:t>‹#›</a:t>
            </a:fld>
            <a:endParaRPr lang="en-US"/>
          </a:p>
        </p:txBody>
      </p:sp>
    </p:spTree>
    <p:extLst>
      <p:ext uri="{BB962C8B-B14F-4D97-AF65-F5344CB8AC3E}">
        <p14:creationId xmlns:p14="http://schemas.microsoft.com/office/powerpoint/2010/main" val="32194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6AA1AF-AE6A-3744-B76F-E087773A6E58}"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D23CB-CE27-AC42-A804-A58A68D01609}" type="slidenum">
              <a:rPr lang="en-US" smtClean="0"/>
              <a:t>‹#›</a:t>
            </a:fld>
            <a:endParaRPr lang="en-US"/>
          </a:p>
        </p:txBody>
      </p:sp>
    </p:spTree>
    <p:extLst>
      <p:ext uri="{BB962C8B-B14F-4D97-AF65-F5344CB8AC3E}">
        <p14:creationId xmlns:p14="http://schemas.microsoft.com/office/powerpoint/2010/main" val="3386239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4F5B012F-B9C9-A54A-9DB2-DFFBBFFCBE34}" type="slidenum">
              <a:rPr lang="en-US"/>
              <a:pPr/>
              <a:t>‹#›</a:t>
            </a:fld>
            <a:endParaRPr lang="en-US"/>
          </a:p>
        </p:txBody>
      </p:sp>
    </p:spTree>
    <p:extLst>
      <p:ext uri="{BB962C8B-B14F-4D97-AF65-F5344CB8AC3E}">
        <p14:creationId xmlns:p14="http://schemas.microsoft.com/office/powerpoint/2010/main" val="2773234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358CBC8-3112-1544-9F4A-B41C2465EF33}" type="slidenum">
              <a:rPr lang="en-US"/>
              <a:pPr/>
              <a:t>‹#›</a:t>
            </a:fld>
            <a:endParaRPr lang="en-US"/>
          </a:p>
        </p:txBody>
      </p:sp>
    </p:spTree>
    <p:extLst>
      <p:ext uri="{BB962C8B-B14F-4D97-AF65-F5344CB8AC3E}">
        <p14:creationId xmlns:p14="http://schemas.microsoft.com/office/powerpoint/2010/main" val="250583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6AA1AF-AE6A-3744-B76F-E087773A6E58}"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D23CB-CE27-AC42-A804-A58A68D01609}" type="slidenum">
              <a:rPr lang="en-US" smtClean="0"/>
              <a:t>‹#›</a:t>
            </a:fld>
            <a:endParaRPr lang="en-US"/>
          </a:p>
        </p:txBody>
      </p:sp>
    </p:spTree>
    <p:extLst>
      <p:ext uri="{BB962C8B-B14F-4D97-AF65-F5344CB8AC3E}">
        <p14:creationId xmlns:p14="http://schemas.microsoft.com/office/powerpoint/2010/main" val="1500932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6AA1AF-AE6A-3744-B76F-E087773A6E58}" type="datetimeFigureOut">
              <a:rPr lang="en-US" smtClean="0"/>
              <a:t>6/8/17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D23CB-CE27-AC42-A804-A58A68D01609}" type="slidenum">
              <a:rPr lang="en-US" smtClean="0"/>
              <a:t>‹#›</a:t>
            </a:fld>
            <a:endParaRPr lang="en-US"/>
          </a:p>
        </p:txBody>
      </p:sp>
    </p:spTree>
    <p:extLst>
      <p:ext uri="{BB962C8B-B14F-4D97-AF65-F5344CB8AC3E}">
        <p14:creationId xmlns:p14="http://schemas.microsoft.com/office/powerpoint/2010/main" val="2362902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6AA1AF-AE6A-3744-B76F-E087773A6E58}" type="datetimeFigureOut">
              <a:rPr lang="en-US" smtClean="0"/>
              <a:t>6/8/17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6D23CB-CE27-AC42-A804-A58A68D01609}" type="slidenum">
              <a:rPr lang="en-US" smtClean="0"/>
              <a:t>‹#›</a:t>
            </a:fld>
            <a:endParaRPr lang="en-US"/>
          </a:p>
        </p:txBody>
      </p:sp>
    </p:spTree>
    <p:extLst>
      <p:ext uri="{BB962C8B-B14F-4D97-AF65-F5344CB8AC3E}">
        <p14:creationId xmlns:p14="http://schemas.microsoft.com/office/powerpoint/2010/main" val="297769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6AA1AF-AE6A-3744-B76F-E087773A6E58}" type="datetimeFigureOut">
              <a:rPr lang="en-US" smtClean="0"/>
              <a:t>6/8/17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6D23CB-CE27-AC42-A804-A58A68D01609}" type="slidenum">
              <a:rPr lang="en-US" smtClean="0"/>
              <a:t>‹#›</a:t>
            </a:fld>
            <a:endParaRPr lang="en-US"/>
          </a:p>
        </p:txBody>
      </p:sp>
    </p:spTree>
    <p:extLst>
      <p:ext uri="{BB962C8B-B14F-4D97-AF65-F5344CB8AC3E}">
        <p14:creationId xmlns:p14="http://schemas.microsoft.com/office/powerpoint/2010/main" val="1474542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6AA1AF-AE6A-3744-B76F-E087773A6E58}" type="datetimeFigureOut">
              <a:rPr lang="en-US" smtClean="0"/>
              <a:t>6/8/17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6D23CB-CE27-AC42-A804-A58A68D01609}" type="slidenum">
              <a:rPr lang="en-US" smtClean="0"/>
              <a:t>‹#›</a:t>
            </a:fld>
            <a:endParaRPr lang="en-US"/>
          </a:p>
        </p:txBody>
      </p:sp>
    </p:spTree>
    <p:extLst>
      <p:ext uri="{BB962C8B-B14F-4D97-AF65-F5344CB8AC3E}">
        <p14:creationId xmlns:p14="http://schemas.microsoft.com/office/powerpoint/2010/main" val="3433279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6AA1AF-AE6A-3744-B76F-E087773A6E58}" type="datetimeFigureOut">
              <a:rPr lang="en-US" smtClean="0"/>
              <a:t>6/8/17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6D23CB-CE27-AC42-A804-A58A68D01609}" type="slidenum">
              <a:rPr lang="en-US" smtClean="0"/>
              <a:t>‹#›</a:t>
            </a:fld>
            <a:endParaRPr lang="en-US"/>
          </a:p>
        </p:txBody>
      </p:sp>
    </p:spTree>
    <p:extLst>
      <p:ext uri="{BB962C8B-B14F-4D97-AF65-F5344CB8AC3E}">
        <p14:creationId xmlns:p14="http://schemas.microsoft.com/office/powerpoint/2010/main" val="1828287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6AA1AF-AE6A-3744-B76F-E087773A6E58}" type="datetimeFigureOut">
              <a:rPr lang="en-US" smtClean="0"/>
              <a:t>6/8/17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6D23CB-CE27-AC42-A804-A58A68D01609}" type="slidenum">
              <a:rPr lang="en-US" smtClean="0"/>
              <a:t>‹#›</a:t>
            </a:fld>
            <a:endParaRPr lang="en-US"/>
          </a:p>
        </p:txBody>
      </p:sp>
    </p:spTree>
    <p:extLst>
      <p:ext uri="{BB962C8B-B14F-4D97-AF65-F5344CB8AC3E}">
        <p14:creationId xmlns:p14="http://schemas.microsoft.com/office/powerpoint/2010/main" val="1063491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6AA1AF-AE6A-3744-B76F-E087773A6E58}" type="datetimeFigureOut">
              <a:rPr lang="en-US" smtClean="0"/>
              <a:t>6/8/17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6D23CB-CE27-AC42-A804-A58A68D01609}" type="slidenum">
              <a:rPr lang="en-US" smtClean="0"/>
              <a:t>‹#›</a:t>
            </a:fld>
            <a:endParaRPr lang="en-US"/>
          </a:p>
        </p:txBody>
      </p:sp>
    </p:spTree>
    <p:extLst>
      <p:ext uri="{BB962C8B-B14F-4D97-AF65-F5344CB8AC3E}">
        <p14:creationId xmlns:p14="http://schemas.microsoft.com/office/powerpoint/2010/main" val="17060644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6AA1AF-AE6A-3744-B76F-E087773A6E58}" type="datetimeFigureOut">
              <a:rPr lang="en-US" smtClean="0"/>
              <a:t>6/8/17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6D23CB-CE27-AC42-A804-A58A68D01609}" type="slidenum">
              <a:rPr lang="en-US" smtClean="0"/>
              <a:t>‹#›</a:t>
            </a:fld>
            <a:endParaRPr lang="en-US"/>
          </a:p>
        </p:txBody>
      </p:sp>
    </p:spTree>
    <p:extLst>
      <p:ext uri="{BB962C8B-B14F-4D97-AF65-F5344CB8AC3E}">
        <p14:creationId xmlns:p14="http://schemas.microsoft.com/office/powerpoint/2010/main" val="64485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latteryjp@si.edu" TargetMode="External"/><Relationship Id="rId4" Type="http://schemas.openxmlformats.org/officeDocument/2006/relationships/hyperlink" Target="mailto:Jill.Pecon.Slattery@gmail.com" TargetMode="External"/><Relationship Id="rId5" Type="http://schemas.openxmlformats.org/officeDocument/2006/relationships/hyperlink" Target="http://www.cornerstonegenomics.com"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hyperlink" Target="http://journals.plos.org/plosgenetics/article?id=10.1371/journal.pgen.1001342" TargetMode="Externa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journals.plos.org/plosgenetics/article?id=10.1371/journal.pgen.1001342" TargetMode="External"/><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journals.plos.org/plosone/article?id=10.1371/journal.pone.0104340" TargetMode="External"/><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jpeg"/><Relationship Id="rId5" Type="http://schemas.openxmlformats.org/officeDocument/2006/relationships/image" Target="../media/image36.jpe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jpe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jpeg"/><Relationship Id="rId8"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jpe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jpeg"/><Relationship Id="rId7" Type="http://schemas.openxmlformats.org/officeDocument/2006/relationships/image" Target="../media/image60.jpe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jpeg"/><Relationship Id="rId5" Type="http://schemas.openxmlformats.org/officeDocument/2006/relationships/image" Target="../media/image63.png"/><Relationship Id="rId6" Type="http://schemas.openxmlformats.org/officeDocument/2006/relationships/image" Target="../media/image64.jpeg"/><Relationship Id="rId7" Type="http://schemas.openxmlformats.org/officeDocument/2006/relationships/image" Target="../media/image65.jpe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Microsoft_Excel_97_-_2004_Worksheet1.xls"/><Relationship Id="rId5" Type="http://schemas.openxmlformats.org/officeDocument/2006/relationships/image" Target="../media/image6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685800" y="2286000"/>
            <a:ext cx="7772400" cy="1143000"/>
          </a:xfrm>
        </p:spPr>
        <p:txBody>
          <a:bodyPr>
            <a:normAutofit fontScale="90000"/>
          </a:bodyPr>
          <a:lstStyle/>
          <a:p>
            <a:pPr eaLnBrk="1" hangingPunct="1"/>
            <a:r>
              <a:rPr lang="en-US">
                <a:latin typeface="Arial" charset="0"/>
                <a:ea typeface="ＭＳ Ｐゴシック" charset="0"/>
                <a:cs typeface="ＭＳ Ｐゴシック" charset="0"/>
              </a:rPr>
              <a:t>Introduction to Molecular Phylogenetic Analyses</a:t>
            </a:r>
          </a:p>
        </p:txBody>
      </p:sp>
      <p:sp>
        <p:nvSpPr>
          <p:cNvPr id="2" name="Subtitle 1"/>
          <p:cNvSpPr>
            <a:spLocks noGrp="1"/>
          </p:cNvSpPr>
          <p:nvPr>
            <p:ph type="subTitle" idx="1"/>
          </p:nvPr>
        </p:nvSpPr>
        <p:spPr/>
        <p:txBody>
          <a:bodyPr/>
          <a:lstStyle/>
          <a:p>
            <a:r>
              <a:rPr lang="en-US" dirty="0" smtClean="0"/>
              <a:t>GDW 2017</a:t>
            </a:r>
          </a:p>
          <a:p>
            <a:r>
              <a:rPr lang="en-US" dirty="0" smtClean="0"/>
              <a:t>Colorado State University</a:t>
            </a:r>
            <a:endParaRPr lang="en-US" dirty="0"/>
          </a:p>
        </p:txBody>
      </p:sp>
      <p:sp>
        <p:nvSpPr>
          <p:cNvPr id="5" name="TextBox 4"/>
          <p:cNvSpPr txBox="1"/>
          <p:nvPr/>
        </p:nvSpPr>
        <p:spPr>
          <a:xfrm>
            <a:off x="210838" y="5934670"/>
            <a:ext cx="8693555" cy="646331"/>
          </a:xfrm>
          <a:prstGeom prst="rect">
            <a:avLst/>
          </a:prstGeom>
          <a:noFill/>
        </p:spPr>
        <p:txBody>
          <a:bodyPr wrap="square" rtlCol="0">
            <a:spAutoFit/>
          </a:bodyPr>
          <a:lstStyle/>
          <a:p>
            <a:r>
              <a:rPr lang="en-US" dirty="0" smtClean="0">
                <a:hlinkClick r:id="rId3"/>
              </a:rPr>
              <a:t>Slatteryjp@si.edu</a:t>
            </a:r>
            <a:r>
              <a:rPr lang="en-US" dirty="0" smtClean="0"/>
              <a:t>							</a:t>
            </a:r>
            <a:endParaRPr lang="en-US" dirty="0"/>
          </a:p>
          <a:p>
            <a:r>
              <a:rPr lang="en-US" dirty="0" smtClean="0">
                <a:hlinkClick r:id="rId4"/>
              </a:rPr>
              <a:t>Jill.Pecon.Slattery@gmail.com</a:t>
            </a:r>
            <a:r>
              <a:rPr lang="en-US" dirty="0" smtClean="0"/>
              <a:t>						</a:t>
            </a:r>
            <a:r>
              <a:rPr lang="en-US" dirty="0" smtClean="0">
                <a:hlinkClick r:id="rId5"/>
              </a:rPr>
              <a:t>www.cornerstonegenomics.com</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3200">
                <a:latin typeface="Arial" charset="0"/>
                <a:ea typeface="ＭＳ Ｐゴシック" charset="0"/>
                <a:cs typeface="ＭＳ Ｐゴシック" charset="0"/>
              </a:rPr>
              <a:t>Selection of Appropriate Genetic Marker</a:t>
            </a:r>
          </a:p>
        </p:txBody>
      </p:sp>
      <p:sp>
        <p:nvSpPr>
          <p:cNvPr id="38915" name="Rectangle 3"/>
          <p:cNvSpPr>
            <a:spLocks noGrp="1" noChangeArrowheads="1"/>
          </p:cNvSpPr>
          <p:nvPr>
            <p:ph type="body" idx="1"/>
          </p:nvPr>
        </p:nvSpPr>
        <p:spPr>
          <a:xfrm>
            <a:off x="685800" y="1524000"/>
            <a:ext cx="7772400" cy="4876800"/>
          </a:xfrm>
        </p:spPr>
        <p:txBody>
          <a:bodyPr>
            <a:normAutofit lnSpcReduction="10000"/>
          </a:bodyPr>
          <a:lstStyle/>
          <a:p>
            <a:pPr eaLnBrk="1" hangingPunct="1"/>
            <a:r>
              <a:rPr lang="en-US" sz="1400" dirty="0">
                <a:latin typeface="Arial" charset="0"/>
                <a:ea typeface="ＭＳ Ｐゴシック" charset="0"/>
                <a:cs typeface="ＭＳ Ｐゴシック" charset="0"/>
              </a:rPr>
              <a:t>Informative:  </a:t>
            </a:r>
            <a:r>
              <a:rPr lang="ja-JP" altLang="en-US" sz="1400" dirty="0">
                <a:latin typeface="Arial" charset="0"/>
                <a:ea typeface="ＭＳ Ｐゴシック" charset="0"/>
                <a:cs typeface="ＭＳ Ｐゴシック" charset="0"/>
              </a:rPr>
              <a:t>“</a:t>
            </a:r>
            <a:r>
              <a:rPr lang="en-US" sz="1400" dirty="0">
                <a:latin typeface="Arial" charset="0"/>
                <a:ea typeface="ＭＳ Ｐゴシック" charset="0"/>
                <a:cs typeface="ＭＳ Ｐゴシック" charset="0"/>
              </a:rPr>
              <a:t>Garbage In, Garbage Out</a:t>
            </a:r>
            <a:r>
              <a:rPr lang="ja-JP" altLang="en-US" sz="1400" dirty="0">
                <a:latin typeface="Arial" charset="0"/>
                <a:ea typeface="ＭＳ Ｐゴシック" charset="0"/>
                <a:cs typeface="ＭＳ Ｐゴシック" charset="0"/>
              </a:rPr>
              <a:t>”</a:t>
            </a:r>
            <a:endParaRPr lang="en-US" sz="1400" dirty="0">
              <a:latin typeface="Arial" charset="0"/>
              <a:ea typeface="ＭＳ Ｐゴシック" charset="0"/>
              <a:cs typeface="ＭＳ Ｐゴシック" charset="0"/>
            </a:endParaRPr>
          </a:p>
          <a:p>
            <a:pPr eaLnBrk="1" hangingPunct="1"/>
            <a:r>
              <a:rPr lang="en-US" sz="1400" dirty="0">
                <a:latin typeface="Arial" charset="0"/>
                <a:ea typeface="ＭＳ Ｐゴシック" charset="0"/>
                <a:cs typeface="ＭＳ Ｐゴシック" charset="0"/>
              </a:rPr>
              <a:t>Relative time scale of comparison</a:t>
            </a:r>
          </a:p>
          <a:p>
            <a:pPr lvl="1" eaLnBrk="1" hangingPunct="1"/>
            <a:r>
              <a:rPr lang="en-US" sz="1200" dirty="0">
                <a:latin typeface="Arial" charset="0"/>
                <a:ea typeface="ＭＳ Ｐゴシック" charset="0"/>
              </a:rPr>
              <a:t>Mammalian Evolution (130 MY)</a:t>
            </a:r>
          </a:p>
          <a:p>
            <a:pPr lvl="1" eaLnBrk="1" hangingPunct="1"/>
            <a:r>
              <a:rPr lang="en-US" sz="1200" dirty="0">
                <a:latin typeface="Arial" charset="0"/>
                <a:ea typeface="ＭＳ Ｐゴシック" charset="0"/>
              </a:rPr>
              <a:t>Carnivore Evolution (40 MY)</a:t>
            </a:r>
          </a:p>
          <a:p>
            <a:pPr lvl="1" eaLnBrk="1" hangingPunct="1"/>
            <a:r>
              <a:rPr lang="en-US" sz="1200" dirty="0" err="1">
                <a:latin typeface="Arial" charset="0"/>
                <a:ea typeface="ＭＳ Ｐゴシック" charset="0"/>
              </a:rPr>
              <a:t>Felidae</a:t>
            </a:r>
            <a:r>
              <a:rPr lang="en-US" sz="1200" dirty="0">
                <a:latin typeface="Arial" charset="0"/>
                <a:ea typeface="ＭＳ Ｐゴシック" charset="0"/>
              </a:rPr>
              <a:t> Evolution (10 MY)</a:t>
            </a:r>
          </a:p>
          <a:p>
            <a:pPr lvl="1" eaLnBrk="1" hangingPunct="1"/>
            <a:r>
              <a:rPr lang="en-US" sz="1200" dirty="0" err="1">
                <a:latin typeface="Arial" charset="0"/>
                <a:ea typeface="ＭＳ Ｐゴシック" charset="0"/>
              </a:rPr>
              <a:t>Phylogeography</a:t>
            </a:r>
            <a:r>
              <a:rPr lang="en-US" sz="1200" dirty="0">
                <a:latin typeface="Arial" charset="0"/>
                <a:ea typeface="ＭＳ Ｐゴシック" charset="0"/>
              </a:rPr>
              <a:t> and Population Genetics of Cat Species (0.01-0.5 MY)</a:t>
            </a:r>
          </a:p>
          <a:p>
            <a:pPr lvl="1" eaLnBrk="1" hangingPunct="1"/>
            <a:r>
              <a:rPr lang="en-US" sz="1200" dirty="0">
                <a:latin typeface="Arial" charset="0"/>
                <a:ea typeface="ＭＳ Ｐゴシック" charset="0"/>
              </a:rPr>
              <a:t>Domestic cat (6000 years ago)</a:t>
            </a:r>
          </a:p>
          <a:p>
            <a:pPr eaLnBrk="1" hangingPunct="1"/>
            <a:r>
              <a:rPr lang="en-US" sz="1400" dirty="0">
                <a:latin typeface="Arial" charset="0"/>
                <a:ea typeface="ＭＳ Ｐゴシック" charset="0"/>
                <a:cs typeface="ＭＳ Ｐゴシック" charset="0"/>
              </a:rPr>
              <a:t>Neutral Evolution:  Does it exist?</a:t>
            </a:r>
          </a:p>
          <a:p>
            <a:pPr lvl="1" eaLnBrk="1" hangingPunct="1"/>
            <a:r>
              <a:rPr lang="en-US" sz="1200" dirty="0">
                <a:latin typeface="Arial" charset="0"/>
                <a:ea typeface="ＭＳ Ｐゴシック" charset="0"/>
              </a:rPr>
              <a:t>First proposed by Kimura (1968):  amino acid changes are selectively neutral driven by mutation rate and genetic drift.</a:t>
            </a:r>
          </a:p>
          <a:p>
            <a:pPr lvl="1" eaLnBrk="1" hangingPunct="1"/>
            <a:r>
              <a:rPr lang="en-US" sz="1200" dirty="0">
                <a:latin typeface="Arial" charset="0"/>
                <a:ea typeface="ＭＳ Ｐゴシック" charset="0"/>
              </a:rPr>
              <a:t>Short answer : unlikely</a:t>
            </a:r>
          </a:p>
          <a:p>
            <a:pPr lvl="1" eaLnBrk="1" hangingPunct="1"/>
            <a:r>
              <a:rPr lang="en-US" sz="1200" dirty="0">
                <a:latin typeface="Arial" charset="0"/>
                <a:ea typeface="ＭＳ Ｐゴシック" charset="0"/>
              </a:rPr>
              <a:t>Genomes and genes under strong selection</a:t>
            </a:r>
          </a:p>
          <a:p>
            <a:pPr lvl="2" eaLnBrk="1" hangingPunct="1"/>
            <a:r>
              <a:rPr lang="en-US" sz="1000" dirty="0">
                <a:latin typeface="Arial" charset="0"/>
                <a:ea typeface="ＭＳ Ｐゴシック" charset="0"/>
              </a:rPr>
              <a:t>Maintain function (purifying selection)</a:t>
            </a:r>
          </a:p>
          <a:p>
            <a:pPr lvl="2" eaLnBrk="1" hangingPunct="1"/>
            <a:r>
              <a:rPr lang="en-US" sz="1000" dirty="0">
                <a:latin typeface="Arial" charset="0"/>
                <a:ea typeface="ＭＳ Ｐゴシック" charset="0"/>
              </a:rPr>
              <a:t>Diversification to adapt or to gain function (positive selection)</a:t>
            </a:r>
          </a:p>
          <a:p>
            <a:pPr lvl="1" eaLnBrk="1" hangingPunct="1"/>
            <a:r>
              <a:rPr lang="en-US" sz="1200" dirty="0">
                <a:latin typeface="Arial" charset="0"/>
                <a:ea typeface="ＭＳ Ｐゴシック" charset="0"/>
              </a:rPr>
              <a:t>Is this really a problem?</a:t>
            </a:r>
          </a:p>
          <a:p>
            <a:pPr lvl="2" eaLnBrk="1" hangingPunct="1"/>
            <a:r>
              <a:rPr lang="en-US" sz="1000" dirty="0" err="1">
                <a:latin typeface="Arial" charset="0"/>
                <a:ea typeface="ＭＳ Ｐゴシック" charset="0"/>
              </a:rPr>
              <a:t>Phylogenetics</a:t>
            </a:r>
            <a:r>
              <a:rPr lang="en-US" sz="1000" dirty="0">
                <a:latin typeface="Arial" charset="0"/>
                <a:ea typeface="ＭＳ Ｐゴシック" charset="0"/>
              </a:rPr>
              <a:t> still very useful tool to detect and describe</a:t>
            </a:r>
          </a:p>
          <a:p>
            <a:pPr eaLnBrk="1" hangingPunct="1"/>
            <a:r>
              <a:rPr lang="en-US" sz="1400" dirty="0">
                <a:latin typeface="Arial" charset="0"/>
                <a:ea typeface="ＭＳ Ｐゴシック" charset="0"/>
                <a:cs typeface="ＭＳ Ｐゴシック" charset="0"/>
              </a:rPr>
              <a:t>How many markers?</a:t>
            </a:r>
          </a:p>
          <a:p>
            <a:pPr lvl="1" eaLnBrk="1" hangingPunct="1"/>
            <a:r>
              <a:rPr lang="en-US" sz="1200" dirty="0">
                <a:latin typeface="Arial" charset="0"/>
                <a:ea typeface="ＭＳ Ｐゴシック" charset="0"/>
              </a:rPr>
              <a:t>Robustness:  Each additional marker strengthens overall topology</a:t>
            </a:r>
          </a:p>
          <a:p>
            <a:pPr lvl="1" eaLnBrk="1" hangingPunct="1"/>
            <a:r>
              <a:rPr lang="en-US" sz="1200" dirty="0">
                <a:latin typeface="Arial" charset="0"/>
                <a:ea typeface="ＭＳ Ｐゴシック" charset="0"/>
              </a:rPr>
              <a:t>Accuracy:  Markers reflect evolutionary and natural history </a:t>
            </a:r>
          </a:p>
          <a:p>
            <a:pPr lvl="1" eaLnBrk="1" hangingPunct="1"/>
            <a:r>
              <a:rPr lang="en-US" sz="1200" dirty="0">
                <a:latin typeface="Arial" charset="0"/>
                <a:ea typeface="ＭＳ Ｐゴシック" charset="0"/>
              </a:rPr>
              <a:t>Precision:  Markers evolve similarly throughout </a:t>
            </a:r>
            <a:r>
              <a:rPr lang="en-US" sz="1200" dirty="0" smtClean="0">
                <a:latin typeface="Arial" charset="0"/>
                <a:ea typeface="ＭＳ Ｐゴシック" charset="0"/>
              </a:rPr>
              <a:t>phylogeny</a:t>
            </a:r>
          </a:p>
          <a:p>
            <a:pPr lvl="1" eaLnBrk="1" hangingPunct="1"/>
            <a:endParaRPr lang="en-US" sz="1200" dirty="0">
              <a:latin typeface="Arial" charset="0"/>
              <a:ea typeface="ＭＳ Ｐゴシック" charset="0"/>
            </a:endParaRPr>
          </a:p>
          <a:p>
            <a:pPr eaLnBrk="1" hangingPunct="1"/>
            <a:r>
              <a:rPr lang="en-US" sz="1400" dirty="0">
                <a:latin typeface="Arial" charset="0"/>
                <a:ea typeface="ＭＳ Ｐゴシック" charset="0"/>
                <a:cs typeface="ＭＳ Ｐゴシック" charset="0"/>
              </a:rPr>
              <a:t>Empirical Consensus:  Combined Data </a:t>
            </a:r>
            <a:r>
              <a:rPr lang="en-US" sz="1400" dirty="0" smtClean="0">
                <a:latin typeface="Arial" charset="0"/>
                <a:ea typeface="ＭＳ Ｐゴシック" charset="0"/>
                <a:cs typeface="ＭＳ Ｐゴシック" charset="0"/>
              </a:rPr>
              <a:t>Optimal but Multi-species coalescence Approaches gaining in popularity</a:t>
            </a:r>
            <a:endParaRPr lang="en-US" sz="1400"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Phylogenetic Pitfalls</a:t>
            </a:r>
          </a:p>
        </p:txBody>
      </p:sp>
      <p:sp>
        <p:nvSpPr>
          <p:cNvPr id="40963" name="Rectangle 3"/>
          <p:cNvSpPr>
            <a:spLocks noGrp="1" noChangeArrowheads="1"/>
          </p:cNvSpPr>
          <p:nvPr>
            <p:ph type="body" idx="1"/>
          </p:nvPr>
        </p:nvSpPr>
        <p:spPr/>
        <p:txBody>
          <a:bodyPr/>
          <a:lstStyle/>
          <a:p>
            <a:r>
              <a:rPr lang="en-US" sz="2000" dirty="0" smtClean="0">
                <a:latin typeface="Arial" charset="0"/>
                <a:ea typeface="ＭＳ Ｐゴシック" charset="0"/>
                <a:cs typeface="ＭＳ Ｐゴシック" charset="0"/>
              </a:rPr>
              <a:t>Recombination </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Gene conversion </a:t>
            </a:r>
          </a:p>
          <a:p>
            <a:r>
              <a:rPr lang="en-US" sz="2000" dirty="0">
                <a:latin typeface="Arial" charset="0"/>
                <a:ea typeface="ＭＳ Ｐゴシック" charset="0"/>
                <a:cs typeface="ＭＳ Ｐゴシック" charset="0"/>
              </a:rPr>
              <a:t>Gene duplication</a:t>
            </a:r>
          </a:p>
          <a:p>
            <a:r>
              <a:rPr lang="en-US" sz="2000" dirty="0">
                <a:latin typeface="Arial" charset="0"/>
                <a:ea typeface="ＭＳ Ｐゴシック" charset="0"/>
                <a:cs typeface="ＭＳ Ｐゴシック" charset="0"/>
              </a:rPr>
              <a:t>Gene loss</a:t>
            </a:r>
          </a:p>
          <a:p>
            <a:r>
              <a:rPr lang="en-US" sz="2000" dirty="0">
                <a:latin typeface="Arial" charset="0"/>
                <a:ea typeface="ＭＳ Ｐゴシック" charset="0"/>
                <a:cs typeface="ＭＳ Ｐゴシック" charset="0"/>
              </a:rPr>
              <a:t>Selection</a:t>
            </a:r>
          </a:p>
          <a:p>
            <a:r>
              <a:rPr lang="en-US" sz="2000" dirty="0">
                <a:latin typeface="Arial" charset="0"/>
                <a:ea typeface="ＭＳ Ｐゴシック" charset="0"/>
                <a:cs typeface="ＭＳ Ｐゴシック" charset="0"/>
              </a:rPr>
              <a:t>Insufficient elapsed time since last shared common ancestor</a:t>
            </a:r>
          </a:p>
          <a:p>
            <a:r>
              <a:rPr lang="en-US" sz="2000" dirty="0">
                <a:latin typeface="Arial" charset="0"/>
                <a:ea typeface="ＭＳ Ｐゴシック" charset="0"/>
                <a:cs typeface="ＭＳ Ｐゴシック" charset="0"/>
              </a:rPr>
              <a:t>Ancestral </a:t>
            </a:r>
            <a:r>
              <a:rPr lang="en-US" sz="2000" dirty="0" smtClean="0">
                <a:latin typeface="Arial" charset="0"/>
                <a:ea typeface="ＭＳ Ｐゴシック" charset="0"/>
                <a:cs typeface="ＭＳ Ｐゴシック" charset="0"/>
              </a:rPr>
              <a:t>polymorphisms</a:t>
            </a:r>
          </a:p>
          <a:p>
            <a:r>
              <a:rPr lang="en-US" sz="2000" smtClean="0">
                <a:latin typeface="Arial" charset="0"/>
                <a:ea typeface="ＭＳ Ｐゴシック" charset="0"/>
                <a:cs typeface="ＭＳ Ｐゴシック" charset="0"/>
              </a:rPr>
              <a:t>Incomplete </a:t>
            </a:r>
            <a:r>
              <a:rPr lang="en-US" sz="2000" dirty="0" smtClean="0">
                <a:latin typeface="Arial" charset="0"/>
                <a:ea typeface="ＭＳ Ｐゴシック" charset="0"/>
                <a:cs typeface="ＭＳ Ｐゴシック" charset="0"/>
              </a:rPr>
              <a:t>lineage sorting </a:t>
            </a:r>
            <a:endParaRPr lang="en-US" sz="2000" dirty="0">
              <a:latin typeface="Arial" charset="0"/>
              <a:ea typeface="ＭＳ Ｐゴシック" charset="0"/>
              <a:cs typeface="ＭＳ Ｐゴシック" charset="0"/>
            </a:endParaRPr>
          </a:p>
          <a:p>
            <a:pPr eaLnBrk="1" hangingPunct="1"/>
            <a:r>
              <a:rPr lang="en-US" sz="2000" dirty="0">
                <a:latin typeface="Arial" charset="0"/>
                <a:ea typeface="ＭＳ Ｐゴシック" charset="0"/>
                <a:cs typeface="ＭＳ Ｐゴシック" charset="0"/>
              </a:rPr>
              <a:t>Saturation of sites (multiple hits) </a:t>
            </a:r>
          </a:p>
          <a:p>
            <a:pPr eaLnBrk="1" hangingPunct="1"/>
            <a:r>
              <a:rPr lang="en-US" sz="2000" dirty="0">
                <a:latin typeface="Arial" charset="0"/>
                <a:ea typeface="ＭＳ Ｐゴシック" charset="0"/>
                <a:cs typeface="ＭＳ Ｐゴシック" charset="0"/>
              </a:rPr>
              <a:t>Long branch </a:t>
            </a:r>
            <a:r>
              <a:rPr lang="en-US" sz="2000" dirty="0" smtClean="0">
                <a:latin typeface="Arial" charset="0"/>
                <a:ea typeface="ＭＳ Ｐゴシック" charset="0"/>
                <a:cs typeface="ＭＳ Ｐゴシック" charset="0"/>
              </a:rPr>
              <a:t>attraction (inadequate taxon sampling)</a:t>
            </a:r>
            <a:endParaRPr lang="en-US" sz="2000" dirty="0">
              <a:latin typeface="Arial" charset="0"/>
              <a:ea typeface="ＭＳ Ｐゴシック" charset="0"/>
              <a:cs typeface="ＭＳ Ｐゴシック" charset="0"/>
            </a:endParaRPr>
          </a:p>
          <a:p>
            <a:pPr eaLnBrk="1" hangingPunct="1"/>
            <a:r>
              <a:rPr lang="en-US" sz="2000" dirty="0">
                <a:latin typeface="Arial" charset="0"/>
                <a:ea typeface="ＭＳ Ｐゴシック" charset="0"/>
                <a:cs typeface="ＭＳ Ｐゴシック" charset="0"/>
              </a:rPr>
              <a:t>Inadequate models of amino acid or nucleotide substitution</a:t>
            </a:r>
          </a:p>
          <a:p>
            <a:pPr eaLnBrk="1" hangingPunct="1"/>
            <a:endParaRPr lang="en-US" sz="2000" dirty="0">
              <a:latin typeface="Arial" charset="0"/>
              <a:ea typeface="ＭＳ Ｐゴシック" charset="0"/>
              <a:cs typeface="ＭＳ Ｐゴシック"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706" y="394148"/>
            <a:ext cx="4011093" cy="1143000"/>
          </a:xfrm>
        </p:spPr>
        <p:txBody>
          <a:bodyPr>
            <a:noAutofit/>
          </a:bodyPr>
          <a:lstStyle/>
          <a:p>
            <a:r>
              <a:rPr lang="en-US" sz="3200" i="1" dirty="0" smtClean="0"/>
              <a:t>Scale: Mammalian Evolution</a:t>
            </a:r>
            <a:endParaRPr lang="en-US" sz="3200" i="1" dirty="0"/>
          </a:p>
        </p:txBody>
      </p:sp>
      <p:pic>
        <p:nvPicPr>
          <p:cNvPr id="3" name="Picture 2" descr="sc94ma.jpg"/>
          <p:cNvPicPr>
            <a:picLocks noChangeAspect="1"/>
          </p:cNvPicPr>
          <p:nvPr/>
        </p:nvPicPr>
        <p:blipFill>
          <a:blip r:embed="rId3"/>
          <a:stretch>
            <a:fillRect/>
          </a:stretch>
        </p:blipFill>
        <p:spPr>
          <a:xfrm>
            <a:off x="5010481" y="4090784"/>
            <a:ext cx="4133519" cy="2543704"/>
          </a:xfrm>
          <a:prstGeom prst="rect">
            <a:avLst/>
          </a:prstGeom>
        </p:spPr>
      </p:pic>
      <p:pic>
        <p:nvPicPr>
          <p:cNvPr id="6" name="Picture 5" descr="mammals.pdf"/>
          <p:cNvPicPr>
            <a:picLocks noChangeAspect="1"/>
          </p:cNvPicPr>
          <p:nvPr/>
        </p:nvPicPr>
        <p:blipFill>
          <a:blip r:embed="rId4"/>
          <a:stretch>
            <a:fillRect/>
          </a:stretch>
        </p:blipFill>
        <p:spPr>
          <a:xfrm>
            <a:off x="0" y="394148"/>
            <a:ext cx="4675706" cy="6240340"/>
          </a:xfrm>
          <a:prstGeom prst="rect">
            <a:avLst/>
          </a:prstGeom>
        </p:spPr>
      </p:pic>
      <p:sp>
        <p:nvSpPr>
          <p:cNvPr id="5" name="Rectangle 4"/>
          <p:cNvSpPr/>
          <p:nvPr/>
        </p:nvSpPr>
        <p:spPr>
          <a:xfrm>
            <a:off x="0" y="6581001"/>
            <a:ext cx="8046095" cy="276999"/>
          </a:xfrm>
          <a:prstGeom prst="rect">
            <a:avLst/>
          </a:prstGeom>
        </p:spPr>
        <p:txBody>
          <a:bodyPr wrap="square">
            <a:spAutoFit/>
          </a:bodyPr>
          <a:lstStyle/>
          <a:p>
            <a:r>
              <a:rPr lang="en-US" baseline="-25000" dirty="0" smtClean="0"/>
              <a:t>/ </a:t>
            </a:r>
            <a:r>
              <a:rPr lang="en-US" baseline="-25000" dirty="0" err="1" smtClean="0"/>
              <a:t>www.sciencexpress.org</a:t>
            </a:r>
            <a:r>
              <a:rPr lang="en-US" baseline="-25000" dirty="0" smtClean="0"/>
              <a:t> / 22 September 2011 / Page 1/ 10.1126/science.1211028 </a:t>
            </a:r>
            <a:endParaRPr lang="en-US" baseline="-25000" dirty="0"/>
          </a:p>
        </p:txBody>
      </p:sp>
      <p:sp>
        <p:nvSpPr>
          <p:cNvPr id="8" name="TextBox 7"/>
          <p:cNvSpPr txBox="1"/>
          <p:nvPr/>
        </p:nvSpPr>
        <p:spPr>
          <a:xfrm>
            <a:off x="4780568" y="1537148"/>
            <a:ext cx="4363432" cy="2308324"/>
          </a:xfrm>
          <a:prstGeom prst="rect">
            <a:avLst/>
          </a:prstGeom>
          <a:noFill/>
        </p:spPr>
        <p:txBody>
          <a:bodyPr wrap="none" rtlCol="0">
            <a:spAutoFit/>
          </a:bodyPr>
          <a:lstStyle/>
          <a:p>
            <a:r>
              <a:rPr lang="en-US" i="1" dirty="0" err="1" smtClean="0"/>
              <a:t>Ancester</a:t>
            </a:r>
            <a:r>
              <a:rPr lang="en-US" i="1" dirty="0" smtClean="0"/>
              <a:t> of </a:t>
            </a:r>
            <a:r>
              <a:rPr lang="en-US" i="1" dirty="0" err="1" smtClean="0"/>
              <a:t>Eutherian</a:t>
            </a:r>
            <a:r>
              <a:rPr lang="en-US" i="1" dirty="0" smtClean="0"/>
              <a:t> (placental)</a:t>
            </a:r>
          </a:p>
          <a:p>
            <a:r>
              <a:rPr lang="en-US" i="1" dirty="0" smtClean="0"/>
              <a:t> Mammals arose ~100 MYA</a:t>
            </a:r>
          </a:p>
          <a:p>
            <a:endParaRPr lang="en-US" i="1" dirty="0" smtClean="0"/>
          </a:p>
          <a:p>
            <a:r>
              <a:rPr lang="en-US" i="1" dirty="0" smtClean="0"/>
              <a:t>KTR (Cretaceous Terrestrial Revolution)</a:t>
            </a:r>
          </a:p>
          <a:p>
            <a:r>
              <a:rPr lang="en-US" i="1" dirty="0" smtClean="0"/>
              <a:t>80-82 MYA</a:t>
            </a:r>
          </a:p>
          <a:p>
            <a:endParaRPr lang="en-US" i="1" dirty="0" smtClean="0"/>
          </a:p>
          <a:p>
            <a:r>
              <a:rPr lang="en-US" i="1" dirty="0" smtClean="0"/>
              <a:t> </a:t>
            </a:r>
            <a:r>
              <a:rPr lang="en-US" i="1" dirty="0" err="1" smtClean="0"/>
              <a:t>KPg</a:t>
            </a:r>
            <a:r>
              <a:rPr lang="en-US" i="1" dirty="0" smtClean="0"/>
              <a:t> (Cretaceous </a:t>
            </a:r>
            <a:r>
              <a:rPr lang="en-US" i="1" dirty="0" err="1" smtClean="0"/>
              <a:t>Paleogene</a:t>
            </a:r>
            <a:r>
              <a:rPr lang="en-US" i="1" dirty="0" smtClean="0"/>
              <a:t> mass extinction)</a:t>
            </a:r>
          </a:p>
          <a:p>
            <a:r>
              <a:rPr lang="en-US" i="1" dirty="0" smtClean="0"/>
              <a:t>65.5 MYA</a:t>
            </a:r>
            <a:endParaRPr lang="en-US" i="1"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685800" y="1785938"/>
            <a:ext cx="7772400" cy="3133725"/>
          </a:xfrm>
          <a:noFill/>
        </p:spPr>
      </p:pic>
      <p:sp>
        <p:nvSpPr>
          <p:cNvPr id="45059" name="Rectangle 4"/>
          <p:cNvSpPr>
            <a:spLocks noChangeArrowheads="1"/>
          </p:cNvSpPr>
          <p:nvPr/>
        </p:nvSpPr>
        <p:spPr bwMode="auto">
          <a:xfrm>
            <a:off x="1371600" y="1143000"/>
            <a:ext cx="608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Experimental Design: Mammalian Evolution</a:t>
            </a:r>
          </a:p>
        </p:txBody>
      </p:sp>
      <p:sp>
        <p:nvSpPr>
          <p:cNvPr id="4" name="Rectangle 3"/>
          <p:cNvSpPr/>
          <p:nvPr/>
        </p:nvSpPr>
        <p:spPr>
          <a:xfrm>
            <a:off x="0" y="6442501"/>
            <a:ext cx="8046095" cy="276999"/>
          </a:xfrm>
          <a:prstGeom prst="rect">
            <a:avLst/>
          </a:prstGeom>
        </p:spPr>
        <p:txBody>
          <a:bodyPr wrap="square">
            <a:spAutoFit/>
          </a:bodyPr>
          <a:lstStyle/>
          <a:p>
            <a:r>
              <a:rPr lang="en-US" baseline="-25000" dirty="0" smtClean="0"/>
              <a:t>/ </a:t>
            </a:r>
            <a:r>
              <a:rPr lang="en-US" baseline="-25000" dirty="0" err="1" smtClean="0"/>
              <a:t>www.sciencexpress.org</a:t>
            </a:r>
            <a:r>
              <a:rPr lang="en-US" baseline="-25000" dirty="0" smtClean="0"/>
              <a:t> / 22 September 2011 / Page 1/ 10.1126/science.1211028 </a:t>
            </a:r>
            <a:endParaRPr lang="en-US" baseline="-25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Box 128"/>
          <p:cNvSpPr txBox="1"/>
          <p:nvPr/>
        </p:nvSpPr>
        <p:spPr>
          <a:xfrm>
            <a:off x="5554133" y="63564"/>
            <a:ext cx="2553416" cy="369332"/>
          </a:xfrm>
          <a:prstGeom prst="rect">
            <a:avLst/>
          </a:prstGeom>
          <a:noFill/>
        </p:spPr>
        <p:txBody>
          <a:bodyPr wrap="none" rtlCol="0">
            <a:spAutoFit/>
          </a:bodyPr>
          <a:lstStyle/>
          <a:p>
            <a:r>
              <a:rPr lang="en-US" i="1" dirty="0" smtClean="0"/>
              <a:t>Scale : Primate Evolution</a:t>
            </a:r>
            <a:endParaRPr lang="en-US" i="1" dirty="0"/>
          </a:p>
        </p:txBody>
      </p:sp>
      <p:pic>
        <p:nvPicPr>
          <p:cNvPr id="35" name="Picture 34"/>
          <p:cNvPicPr>
            <a:picLocks noChangeAspect="1"/>
          </p:cNvPicPr>
          <p:nvPr/>
        </p:nvPicPr>
        <p:blipFill>
          <a:blip r:embed="rId3"/>
          <a:stretch>
            <a:fillRect/>
          </a:stretch>
        </p:blipFill>
        <p:spPr>
          <a:xfrm>
            <a:off x="203199" y="63564"/>
            <a:ext cx="5301559" cy="6591235"/>
          </a:xfrm>
          <a:prstGeom prst="rect">
            <a:avLst/>
          </a:prstGeom>
        </p:spPr>
      </p:pic>
      <p:pic>
        <p:nvPicPr>
          <p:cNvPr id="136" name="Picture 135"/>
          <p:cNvPicPr>
            <a:picLocks noChangeAspect="1"/>
          </p:cNvPicPr>
          <p:nvPr/>
        </p:nvPicPr>
        <p:blipFill>
          <a:blip r:embed="rId4"/>
          <a:stretch>
            <a:fillRect/>
          </a:stretch>
        </p:blipFill>
        <p:spPr>
          <a:xfrm>
            <a:off x="4269456" y="451366"/>
            <a:ext cx="368300" cy="365510"/>
          </a:xfrm>
          <a:prstGeom prst="rect">
            <a:avLst/>
          </a:prstGeom>
        </p:spPr>
      </p:pic>
      <p:pic>
        <p:nvPicPr>
          <p:cNvPr id="137" name="Picture 136"/>
          <p:cNvPicPr>
            <a:picLocks noChangeAspect="1"/>
          </p:cNvPicPr>
          <p:nvPr/>
        </p:nvPicPr>
        <p:blipFill>
          <a:blip r:embed="rId5"/>
          <a:stretch>
            <a:fillRect/>
          </a:stretch>
        </p:blipFill>
        <p:spPr>
          <a:xfrm>
            <a:off x="3908561" y="1653502"/>
            <a:ext cx="419100" cy="567018"/>
          </a:xfrm>
          <a:prstGeom prst="rect">
            <a:avLst/>
          </a:prstGeom>
        </p:spPr>
      </p:pic>
      <p:pic>
        <p:nvPicPr>
          <p:cNvPr id="135" name="Picture 134"/>
          <p:cNvPicPr>
            <a:picLocks noChangeAspect="1"/>
          </p:cNvPicPr>
          <p:nvPr/>
        </p:nvPicPr>
        <p:blipFill>
          <a:blip r:embed="rId6"/>
          <a:stretch>
            <a:fillRect/>
          </a:stretch>
        </p:blipFill>
        <p:spPr>
          <a:xfrm>
            <a:off x="4371192" y="3092450"/>
            <a:ext cx="333159" cy="342900"/>
          </a:xfrm>
          <a:prstGeom prst="rect">
            <a:avLst/>
          </a:prstGeom>
        </p:spPr>
      </p:pic>
      <p:pic>
        <p:nvPicPr>
          <p:cNvPr id="134" name="Picture 133"/>
          <p:cNvPicPr>
            <a:picLocks noChangeAspect="1"/>
          </p:cNvPicPr>
          <p:nvPr/>
        </p:nvPicPr>
        <p:blipFill>
          <a:blip r:embed="rId7"/>
          <a:stretch>
            <a:fillRect/>
          </a:stretch>
        </p:blipFill>
        <p:spPr>
          <a:xfrm>
            <a:off x="4537772" y="4209366"/>
            <a:ext cx="377738" cy="428103"/>
          </a:xfrm>
          <a:prstGeom prst="rect">
            <a:avLst/>
          </a:prstGeom>
        </p:spPr>
      </p:pic>
      <p:pic>
        <p:nvPicPr>
          <p:cNvPr id="131" name="Picture 130"/>
          <p:cNvPicPr>
            <a:picLocks noChangeAspect="1"/>
          </p:cNvPicPr>
          <p:nvPr/>
        </p:nvPicPr>
        <p:blipFill>
          <a:blip r:embed="rId8"/>
          <a:stretch>
            <a:fillRect/>
          </a:stretch>
        </p:blipFill>
        <p:spPr>
          <a:xfrm>
            <a:off x="4637756" y="4637469"/>
            <a:ext cx="513504" cy="430742"/>
          </a:xfrm>
          <a:prstGeom prst="rect">
            <a:avLst/>
          </a:prstGeom>
        </p:spPr>
      </p:pic>
      <p:pic>
        <p:nvPicPr>
          <p:cNvPr id="130" name="Picture 129"/>
          <p:cNvPicPr>
            <a:picLocks noChangeAspect="1"/>
          </p:cNvPicPr>
          <p:nvPr/>
        </p:nvPicPr>
        <p:blipFill>
          <a:blip r:embed="rId9"/>
          <a:stretch>
            <a:fillRect/>
          </a:stretch>
        </p:blipFill>
        <p:spPr>
          <a:xfrm>
            <a:off x="4537772" y="5402021"/>
            <a:ext cx="356736" cy="416192"/>
          </a:xfrm>
          <a:prstGeom prst="rect">
            <a:avLst/>
          </a:prstGeom>
        </p:spPr>
      </p:pic>
      <p:sp>
        <p:nvSpPr>
          <p:cNvPr id="12" name="Content Placeholder 2"/>
          <p:cNvSpPr txBox="1">
            <a:spLocks/>
          </p:cNvSpPr>
          <p:nvPr/>
        </p:nvSpPr>
        <p:spPr>
          <a:xfrm>
            <a:off x="5554133" y="451366"/>
            <a:ext cx="3589867" cy="6203433"/>
          </a:xfrm>
          <a:prstGeom prst="rect">
            <a:avLst/>
          </a:prstGeom>
        </p:spPr>
        <p:txBody>
          <a:bodyPr vert="horz" lIns="91440" tIns="45720" rIns="91440" bIns="45720" rtlCol="0">
            <a:normAutofit fontScale="400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SAMPLING</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Representing 90%</a:t>
            </a:r>
            <a:r>
              <a:rPr kumimoji="0" lang="en-US" sz="2800" b="0" i="1" u="none" strike="noStrike" kern="1200" cap="none" spc="0" normalizeH="0" noProof="0" dirty="0" smtClean="0">
                <a:ln>
                  <a:noFill/>
                </a:ln>
                <a:solidFill>
                  <a:schemeClr val="tx1"/>
                </a:solidFill>
                <a:effectLst/>
                <a:uLnTx/>
                <a:uFillTx/>
                <a:latin typeface="+mn-lt"/>
                <a:ea typeface="+mn-ea"/>
                <a:cs typeface="+mn-cs"/>
              </a:rPr>
              <a:t> of diversity present in Primate Order</a:t>
            </a:r>
          </a:p>
          <a:p>
            <a:pPr marL="800100" lvl="1" indent="-342900">
              <a:spcBef>
                <a:spcPct val="20000"/>
              </a:spcBef>
              <a:buFont typeface="Arial"/>
              <a:buChar cha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~90% genera, ~50% species</a:t>
            </a:r>
          </a:p>
          <a:p>
            <a:pPr marL="342900" indent="-342900">
              <a:spcBef>
                <a:spcPct val="20000"/>
              </a:spcBef>
              <a:buFont typeface="Arial"/>
              <a:buChar char="•"/>
            </a:pPr>
            <a:r>
              <a:rPr lang="en-US" sz="2800" i="1" dirty="0" smtClean="0"/>
              <a:t>Boxed species are those either completed or in progress for Whole Genome Sequence</a:t>
            </a:r>
            <a:endParaRPr kumimoji="0" lang="en-US" sz="2800"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60 Primate Genera, 5 </a:t>
            </a:r>
            <a:r>
              <a:rPr kumimoji="0" lang="en-US" sz="2800" b="0" i="1" u="none" strike="noStrike" kern="1200" cap="none" spc="0" normalizeH="0" baseline="0" noProof="0" dirty="0" err="1" smtClean="0">
                <a:ln>
                  <a:noFill/>
                </a:ln>
                <a:solidFill>
                  <a:schemeClr val="tx1"/>
                </a:solidFill>
                <a:effectLst/>
                <a:uLnTx/>
                <a:uFillTx/>
                <a:latin typeface="+mn-lt"/>
                <a:ea typeface="+mn-ea"/>
                <a:cs typeface="+mn-cs"/>
              </a:rPr>
              <a:t>outgroups</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lang="en-US" sz="2800" i="1" dirty="0" smtClean="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Informative </a:t>
            </a:r>
            <a:r>
              <a:rPr kumimoji="0" lang="en-US" sz="2800" b="0" i="1" u="none" strike="noStrike" kern="1200" cap="none" spc="0" normalizeH="0" baseline="0" noProof="0" dirty="0" err="1" smtClean="0">
                <a:ln>
                  <a:noFill/>
                </a:ln>
                <a:solidFill>
                  <a:schemeClr val="tx1"/>
                </a:solidFill>
                <a:effectLst/>
                <a:uLnTx/>
                <a:uFillTx/>
                <a:latin typeface="+mn-lt"/>
                <a:ea typeface="+mn-ea"/>
                <a:cs typeface="+mn-cs"/>
              </a:rPr>
              <a:t>geness</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of primate evolution</a:t>
            </a:r>
          </a:p>
          <a:p>
            <a:pPr marL="800100" lvl="1" indent="-342900">
              <a:spcBef>
                <a:spcPct val="20000"/>
              </a:spcBef>
              <a:buFont typeface="Arial"/>
              <a:buChar cha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54 genes </a:t>
            </a:r>
          </a:p>
          <a:p>
            <a:pPr marL="800100" lvl="1" indent="-342900">
              <a:spcBef>
                <a:spcPct val="20000"/>
              </a:spcBef>
              <a:buFont typeface="Arial"/>
              <a:buChar char="•"/>
            </a:pPr>
            <a:r>
              <a:rPr kumimoji="0" lang="en-US" sz="2800" b="0" i="1" u="none" strike="noStrike" kern="1200" cap="none" spc="0" normalizeH="0" baseline="0" noProof="0" dirty="0" err="1" smtClean="0">
                <a:ln>
                  <a:noFill/>
                </a:ln>
                <a:solidFill>
                  <a:schemeClr val="tx1"/>
                </a:solidFill>
                <a:effectLst/>
                <a:uLnTx/>
                <a:uFillTx/>
                <a:latin typeface="+mn-lt"/>
                <a:ea typeface="+mn-ea"/>
                <a:cs typeface="+mn-cs"/>
              </a:rPr>
              <a:t>Exon</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2800" b="0" i="1" u="none" strike="noStrike" kern="1200" cap="none" spc="0" normalizeH="0" baseline="0" noProof="0" dirty="0" err="1" smtClean="0">
                <a:ln>
                  <a:noFill/>
                </a:ln>
                <a:solidFill>
                  <a:schemeClr val="tx1"/>
                </a:solidFill>
                <a:effectLst/>
                <a:uLnTx/>
                <a:uFillTx/>
                <a:latin typeface="+mn-lt"/>
                <a:ea typeface="+mn-ea"/>
                <a:cs typeface="+mn-cs"/>
              </a:rPr>
              <a:t>intron</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UTR regions</a:t>
            </a:r>
          </a:p>
          <a:p>
            <a:pPr marL="800100" lvl="1" indent="-342900">
              <a:spcBef>
                <a:spcPct val="20000"/>
              </a:spcBef>
              <a:buFont typeface="Arial"/>
              <a:buChar cha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X, Y and </a:t>
            </a:r>
            <a:r>
              <a:rPr kumimoji="0" lang="en-US" sz="2800" b="0" i="1" u="none" strike="noStrike" kern="1200" cap="none" spc="0" normalizeH="0" baseline="0" noProof="0" dirty="0" err="1" smtClean="0">
                <a:ln>
                  <a:noFill/>
                </a:ln>
                <a:solidFill>
                  <a:schemeClr val="tx1"/>
                </a:solidFill>
                <a:effectLst/>
                <a:uLnTx/>
                <a:uFillTx/>
                <a:latin typeface="+mn-lt"/>
                <a:ea typeface="+mn-ea"/>
                <a:cs typeface="+mn-cs"/>
              </a:rPr>
              <a:t>Autosomal</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locations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800"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824" i="1" dirty="0" smtClean="0"/>
              <a:t>Large-Scale Sequencing</a:t>
            </a:r>
          </a:p>
          <a:p>
            <a:pPr marL="800100" lvl="1" indent="-342900">
              <a:spcBef>
                <a:spcPct val="20000"/>
              </a:spcBef>
              <a:buFont typeface="Arial"/>
              <a:buChar char="•"/>
            </a:pPr>
            <a:r>
              <a:rPr kumimoji="0" lang="en-US" sz="2824" b="0" i="1" u="none" strike="noStrike" kern="1200" cap="none" spc="0" normalizeH="0" baseline="0" noProof="0" dirty="0" smtClean="0">
                <a:ln>
                  <a:noFill/>
                </a:ln>
                <a:solidFill>
                  <a:schemeClr val="tx1"/>
                </a:solidFill>
                <a:effectLst/>
                <a:uLnTx/>
                <a:uFillTx/>
                <a:latin typeface="+mn-lt"/>
                <a:ea typeface="+mn-ea"/>
                <a:cs typeface="+mn-cs"/>
              </a:rPr>
              <a:t>43,943 sites edited to 34,927 sites</a:t>
            </a:r>
          </a:p>
          <a:p>
            <a:pPr marL="800100" lvl="1" indent="-342900">
              <a:spcBef>
                <a:spcPct val="20000"/>
              </a:spcBef>
              <a:buFont typeface="Arial"/>
              <a:buChar cha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8.4 Mb data reduced to 6.7 Mb of aligned sequence data</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800"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PHYLOGENETIC RECONSTRUCTION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800"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Maximum Likelihood (</a:t>
            </a:r>
            <a:r>
              <a:rPr kumimoji="0" lang="en-US" sz="2800" b="0" i="1" u="none" strike="noStrike" kern="1200" cap="none" spc="0" normalizeH="0" baseline="0" noProof="0" dirty="0" err="1" smtClean="0">
                <a:ln>
                  <a:noFill/>
                </a:ln>
                <a:solidFill>
                  <a:schemeClr val="tx1"/>
                </a:solidFill>
                <a:effectLst/>
                <a:uLnTx/>
                <a:uFillTx/>
                <a:latin typeface="+mn-lt"/>
                <a:ea typeface="+mn-ea"/>
                <a:cs typeface="+mn-cs"/>
              </a:rPr>
              <a:t>Garli</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2800" b="0" i="1" u="none" strike="noStrike" kern="1200" cap="none" spc="0" normalizeH="0" baseline="0" noProof="0" dirty="0" err="1" smtClean="0">
                <a:ln>
                  <a:noFill/>
                </a:ln>
                <a:solidFill>
                  <a:schemeClr val="tx1"/>
                </a:solidFill>
                <a:effectLst/>
                <a:uLnTx/>
                <a:uFillTx/>
                <a:latin typeface="+mn-lt"/>
                <a:ea typeface="+mn-ea"/>
                <a:cs typeface="+mn-cs"/>
              </a:rPr>
              <a:t>ver</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0.96)</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Maximum Parsimony (PAUP </a:t>
            </a:r>
            <a:r>
              <a:rPr kumimoji="0" lang="en-US" sz="2800" b="0" i="1" u="none" strike="noStrike" kern="1200" cap="none" spc="0" normalizeH="0" baseline="0" noProof="0" dirty="0" err="1" smtClean="0">
                <a:ln>
                  <a:noFill/>
                </a:ln>
                <a:solidFill>
                  <a:schemeClr val="tx1"/>
                </a:solidFill>
                <a:effectLst/>
                <a:uLnTx/>
                <a:uFillTx/>
                <a:latin typeface="+mn-lt"/>
                <a:ea typeface="+mn-ea"/>
                <a:cs typeface="+mn-cs"/>
              </a:rPr>
              <a:t>ver</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4d106dev_icc)</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800"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DATING NODES (BEAST)</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 	Calibrated by fossil record</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		A  </a:t>
            </a:r>
            <a:r>
              <a:rPr kumimoji="0" lang="en-US" sz="2800" b="0" i="1" u="none" strike="noStrike" kern="1200" cap="none" spc="0" normalizeH="0" baseline="0" noProof="0" dirty="0" err="1" smtClean="0">
                <a:ln>
                  <a:noFill/>
                </a:ln>
                <a:solidFill>
                  <a:schemeClr val="tx1"/>
                </a:solidFill>
                <a:effectLst/>
                <a:uLnTx/>
                <a:uFillTx/>
                <a:latin typeface="+mn-lt"/>
                <a:ea typeface="+mn-ea"/>
                <a:cs typeface="+mn-cs"/>
              </a:rPr>
              <a:t>Galigidae-Lorisidae</a:t>
            </a:r>
            <a:r>
              <a:rPr kumimoji="0" lang="en-US" sz="2800" b="0" i="1" u="none" strike="noStrike" kern="1200" cap="none" spc="0" normalizeH="0" noProof="0" dirty="0" smtClean="0">
                <a:ln>
                  <a:noFill/>
                </a:ln>
                <a:solidFill>
                  <a:schemeClr val="tx1"/>
                </a:solidFill>
                <a:effectLst/>
                <a:uLnTx/>
                <a:uFillTx/>
                <a:latin typeface="+mn-lt"/>
                <a:ea typeface="+mn-ea"/>
                <a:cs typeface="+mn-cs"/>
              </a:rPr>
              <a:t> split 38-42 MYA</a:t>
            </a:r>
            <a:endParaRPr kumimoji="0" lang="en-US" sz="2800"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tabLst/>
              <a:defRPr/>
            </a:pPr>
            <a:r>
              <a:rPr lang="en-US" sz="2800" i="1" dirty="0" smtClean="0"/>
              <a:t>		B  </a:t>
            </a:r>
            <a:r>
              <a:rPr lang="en-US" sz="2800" i="1" dirty="0" err="1" smtClean="0"/>
              <a:t>Simiiformes</a:t>
            </a:r>
            <a:r>
              <a:rPr lang="en-US" sz="2800" i="1" dirty="0" smtClean="0"/>
              <a:t> 36-50 MYA</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		C  </a:t>
            </a:r>
            <a:r>
              <a:rPr kumimoji="0" lang="en-US" sz="2800" b="0" i="1" u="none" strike="noStrike" kern="1200" cap="none" spc="0" normalizeH="0" baseline="0" noProof="0" dirty="0" err="1" smtClean="0">
                <a:ln>
                  <a:noFill/>
                </a:ln>
                <a:solidFill>
                  <a:schemeClr val="tx1"/>
                </a:solidFill>
                <a:effectLst/>
                <a:uLnTx/>
                <a:uFillTx/>
                <a:latin typeface="+mn-lt"/>
                <a:ea typeface="+mn-ea"/>
                <a:cs typeface="+mn-cs"/>
              </a:rPr>
              <a:t>Catarrhini</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20-38 MYA</a:t>
            </a:r>
          </a:p>
          <a:p>
            <a:pPr marL="342900" marR="0" lvl="0" indent="-342900" algn="l" defTabSz="457200" rtl="0" eaLnBrk="1" fontAlgn="auto" latinLnBrk="0" hangingPunct="1">
              <a:lnSpc>
                <a:spcPct val="100000"/>
              </a:lnSpc>
              <a:spcBef>
                <a:spcPct val="20000"/>
              </a:spcBef>
              <a:spcAft>
                <a:spcPts val="0"/>
              </a:spcAft>
              <a:buClrTx/>
              <a:buSzTx/>
              <a:tabLst/>
              <a:defRPr/>
            </a:pPr>
            <a:r>
              <a:rPr lang="en-US" sz="2800" i="1" dirty="0" smtClean="0"/>
              <a:t>		D </a:t>
            </a:r>
            <a:r>
              <a:rPr lang="en-US" sz="2800" i="1" dirty="0" err="1" smtClean="0"/>
              <a:t>Platyrrhini</a:t>
            </a:r>
            <a:r>
              <a:rPr lang="en-US" sz="2800" i="1" dirty="0" smtClean="0"/>
              <a:t> 20-27 MYA</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		E  </a:t>
            </a:r>
            <a:r>
              <a:rPr kumimoji="0" lang="en-US" sz="2800" b="0" i="1" u="none" strike="noStrike" kern="1200" cap="none" spc="0" normalizeH="0" baseline="0" noProof="0" dirty="0" err="1" smtClean="0">
                <a:ln>
                  <a:noFill/>
                </a:ln>
                <a:solidFill>
                  <a:schemeClr val="tx1"/>
                </a:solidFill>
                <a:effectLst/>
                <a:uLnTx/>
                <a:uFillTx/>
                <a:latin typeface="+mn-lt"/>
                <a:ea typeface="+mn-ea"/>
                <a:cs typeface="+mn-cs"/>
              </a:rPr>
              <a:t>Papionini</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6-8 MYA</a:t>
            </a:r>
          </a:p>
          <a:p>
            <a:pPr marL="342900" marR="0" lvl="0" indent="-342900" algn="l" defTabSz="457200" rtl="0" eaLnBrk="1" fontAlgn="auto" latinLnBrk="0" hangingPunct="1">
              <a:lnSpc>
                <a:spcPct val="100000"/>
              </a:lnSpc>
              <a:spcBef>
                <a:spcPct val="20000"/>
              </a:spcBef>
              <a:spcAft>
                <a:spcPts val="0"/>
              </a:spcAft>
              <a:buClrTx/>
              <a:buSzTx/>
              <a:tabLst/>
              <a:defRPr/>
            </a:pPr>
            <a:r>
              <a:rPr lang="en-US" sz="2800" i="1" dirty="0" smtClean="0"/>
              <a:t>		F  </a:t>
            </a:r>
            <a:r>
              <a:rPr lang="en-US" sz="2800" i="1" dirty="0" err="1" smtClean="0"/>
              <a:t>Theropithecus</a:t>
            </a:r>
            <a:r>
              <a:rPr lang="en-US" sz="2800" i="1" dirty="0" smtClean="0"/>
              <a:t> 3.5-4.5 MYA</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		</a:t>
            </a:r>
            <a:r>
              <a:rPr lang="en-US" sz="2800" i="1" dirty="0" smtClean="0"/>
              <a:t>G  </a:t>
            </a:r>
            <a:r>
              <a:rPr lang="en-US" sz="2800" i="1" dirty="0" err="1" smtClean="0"/>
              <a:t>Hominidae</a:t>
            </a:r>
            <a:r>
              <a:rPr lang="en-US" sz="2800" i="1" dirty="0" smtClean="0"/>
              <a:t> 13-18 MYA</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2800" b="0" i="1" u="none" strike="noStrike" kern="1200" cap="none" spc="0" normalizeH="0" baseline="0" noProof="0" dirty="0" smtClean="0">
                <a:ln>
                  <a:noFill/>
                </a:ln>
                <a:solidFill>
                  <a:schemeClr val="tx1"/>
                </a:solidFill>
                <a:effectLst/>
                <a:uLnTx/>
                <a:uFillTx/>
                <a:latin typeface="+mn-lt"/>
                <a:ea typeface="+mn-ea"/>
                <a:cs typeface="+mn-cs"/>
              </a:rPr>
              <a:t>		H  Homo</a:t>
            </a:r>
            <a:r>
              <a:rPr lang="en-US" sz="2800" i="1" dirty="0" smtClean="0"/>
              <a:t>-Pan split  6-7 MYA</a:t>
            </a:r>
            <a:endParaRPr kumimoji="0" lang="en-US" sz="2800" b="0" i="1"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 name="Rectangle 132"/>
          <p:cNvSpPr/>
          <p:nvPr/>
        </p:nvSpPr>
        <p:spPr>
          <a:xfrm>
            <a:off x="3181223" y="6620152"/>
            <a:ext cx="2538984" cy="23784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Figure2_letter.pdf"/>
          <p:cNvPicPr>
            <a:picLocks noChangeAspect="1"/>
          </p:cNvPicPr>
          <p:nvPr/>
        </p:nvPicPr>
        <p:blipFill>
          <a:blip r:embed="rId3"/>
          <a:stretch>
            <a:fillRect/>
          </a:stretch>
        </p:blipFill>
        <p:spPr>
          <a:xfrm>
            <a:off x="837090" y="0"/>
            <a:ext cx="4658326" cy="6620152"/>
          </a:xfrm>
          <a:prstGeom prst="rect">
            <a:avLst/>
          </a:prstGeom>
        </p:spPr>
      </p:pic>
      <p:sp>
        <p:nvSpPr>
          <p:cNvPr id="4" name="TextBox 3"/>
          <p:cNvSpPr txBox="1"/>
          <p:nvPr/>
        </p:nvSpPr>
        <p:spPr>
          <a:xfrm>
            <a:off x="388534" y="0"/>
            <a:ext cx="7508974" cy="369332"/>
          </a:xfrm>
          <a:prstGeom prst="rect">
            <a:avLst/>
          </a:prstGeom>
          <a:noFill/>
        </p:spPr>
        <p:txBody>
          <a:bodyPr wrap="none" rtlCol="0">
            <a:spAutoFit/>
          </a:bodyPr>
          <a:lstStyle/>
          <a:p>
            <a:r>
              <a:rPr lang="en-US" i="1" dirty="0" smtClean="0"/>
              <a:t>Molecular Phylogeny of 186 primates, 5 </a:t>
            </a:r>
            <a:r>
              <a:rPr lang="en-US" i="1" dirty="0" err="1" smtClean="0"/>
              <a:t>outgroup</a:t>
            </a:r>
            <a:r>
              <a:rPr lang="en-US" i="1" dirty="0" smtClean="0"/>
              <a:t> </a:t>
            </a:r>
            <a:r>
              <a:rPr lang="en-US" i="1" dirty="0" err="1" smtClean="0"/>
              <a:t>taxa</a:t>
            </a:r>
            <a:r>
              <a:rPr lang="en-US" i="1" dirty="0" smtClean="0"/>
              <a:t>, rooted by </a:t>
            </a:r>
            <a:r>
              <a:rPr lang="en-US" i="1" dirty="0" err="1" smtClean="0"/>
              <a:t>Lagomorpha</a:t>
            </a:r>
            <a:r>
              <a:rPr lang="en-US" i="1" dirty="0" smtClean="0"/>
              <a:t> </a:t>
            </a:r>
            <a:endParaRPr lang="en-US" i="1" dirty="0"/>
          </a:p>
        </p:txBody>
      </p:sp>
      <p:sp>
        <p:nvSpPr>
          <p:cNvPr id="5" name="TextBox 4"/>
          <p:cNvSpPr txBox="1"/>
          <p:nvPr/>
        </p:nvSpPr>
        <p:spPr>
          <a:xfrm>
            <a:off x="5046860" y="369332"/>
            <a:ext cx="3727071" cy="6001641"/>
          </a:xfrm>
          <a:prstGeom prst="rect">
            <a:avLst/>
          </a:prstGeom>
          <a:noFill/>
        </p:spPr>
        <p:txBody>
          <a:bodyPr wrap="square" rtlCol="0">
            <a:spAutoFit/>
          </a:bodyPr>
          <a:lstStyle/>
          <a:p>
            <a:r>
              <a:rPr lang="en-US" sz="1600" b="1" i="1" dirty="0" smtClean="0"/>
              <a:t>Highly Resolved </a:t>
            </a:r>
          </a:p>
          <a:p>
            <a:r>
              <a:rPr lang="en-US" sz="1400" i="1" dirty="0" smtClean="0"/>
              <a:t>	</a:t>
            </a:r>
          </a:p>
          <a:p>
            <a:r>
              <a:rPr lang="en-US" sz="1400" i="1" dirty="0" smtClean="0"/>
              <a:t>Bootstrap values 90-100% at 166/189 nodes</a:t>
            </a:r>
          </a:p>
          <a:p>
            <a:r>
              <a:rPr lang="en-US" sz="1400" i="1" dirty="0" smtClean="0"/>
              <a:t>Only 3 of 189 nodes (28, 38, 158) </a:t>
            </a:r>
            <a:r>
              <a:rPr lang="en-US" sz="1400" i="1" dirty="0" err="1" smtClean="0"/>
              <a:t>polytomy</a:t>
            </a:r>
            <a:endParaRPr lang="en-US" sz="1400" i="1" dirty="0" smtClean="0"/>
          </a:p>
          <a:p>
            <a:endParaRPr lang="en-US" sz="1400" i="1" dirty="0" smtClean="0"/>
          </a:p>
          <a:p>
            <a:r>
              <a:rPr lang="en-US" sz="1600" b="1" i="1" dirty="0" smtClean="0"/>
              <a:t>Systematic Hierarchy</a:t>
            </a:r>
          </a:p>
          <a:p>
            <a:r>
              <a:rPr lang="en-US" sz="1400" i="1" dirty="0" smtClean="0"/>
              <a:t>2 Suborders</a:t>
            </a:r>
          </a:p>
          <a:p>
            <a:r>
              <a:rPr lang="en-US" sz="1400" i="1" dirty="0" smtClean="0"/>
              <a:t>5 </a:t>
            </a:r>
            <a:r>
              <a:rPr lang="en-US" sz="1400" i="1" dirty="0" err="1" smtClean="0"/>
              <a:t>Infraorders</a:t>
            </a:r>
            <a:endParaRPr lang="en-US" sz="1400" i="1" dirty="0" smtClean="0"/>
          </a:p>
          <a:p>
            <a:r>
              <a:rPr lang="en-US" sz="1400" i="1" dirty="0" smtClean="0"/>
              <a:t>2 </a:t>
            </a:r>
            <a:r>
              <a:rPr lang="en-US" sz="1400" i="1" dirty="0" err="1" smtClean="0"/>
              <a:t>Parvorders</a:t>
            </a:r>
            <a:endParaRPr lang="en-US" sz="1400" i="1" dirty="0" smtClean="0"/>
          </a:p>
          <a:p>
            <a:r>
              <a:rPr lang="en-US" sz="1400" i="1" dirty="0" smtClean="0"/>
              <a:t>2 </a:t>
            </a:r>
            <a:r>
              <a:rPr lang="en-US" sz="1400" i="1" dirty="0" err="1" smtClean="0"/>
              <a:t>Superfamilies</a:t>
            </a:r>
            <a:endParaRPr lang="en-US" sz="1400" i="1" dirty="0" smtClean="0"/>
          </a:p>
          <a:p>
            <a:r>
              <a:rPr lang="en-US" sz="1400" i="1" dirty="0" smtClean="0"/>
              <a:t>14 Families</a:t>
            </a:r>
          </a:p>
          <a:p>
            <a:r>
              <a:rPr lang="en-US" sz="1400" i="1" dirty="0" smtClean="0"/>
              <a:t>14 Subfamilies?</a:t>
            </a:r>
          </a:p>
          <a:p>
            <a:r>
              <a:rPr lang="en-US" sz="1400" i="1" dirty="0" smtClean="0"/>
              <a:t>4 Tribes?</a:t>
            </a:r>
          </a:p>
          <a:p>
            <a:endParaRPr lang="en-US" sz="1400" i="1" dirty="0" smtClean="0"/>
          </a:p>
          <a:p>
            <a:r>
              <a:rPr lang="en-US" sz="1600" b="1" i="1" dirty="0" smtClean="0"/>
              <a:t>Resolution of Early Primate Divergence</a:t>
            </a:r>
          </a:p>
          <a:p>
            <a:endParaRPr lang="en-US" sz="1400" i="1" dirty="0" smtClean="0"/>
          </a:p>
          <a:p>
            <a:r>
              <a:rPr lang="en-US" sz="1400" i="1" dirty="0" smtClean="0"/>
              <a:t>Origin of living primates 87 MYA</a:t>
            </a:r>
          </a:p>
          <a:p>
            <a:r>
              <a:rPr lang="en-US" sz="1400" i="1" dirty="0" smtClean="0"/>
              <a:t>			</a:t>
            </a:r>
          </a:p>
          <a:p>
            <a:r>
              <a:rPr lang="en-US" sz="1400" i="1" dirty="0" smtClean="0"/>
              <a:t>Closest Mammalian Order:</a:t>
            </a:r>
          </a:p>
          <a:p>
            <a:endParaRPr lang="en-US" sz="1400" i="1" dirty="0" smtClean="0"/>
          </a:p>
          <a:p>
            <a:endParaRPr lang="en-US" sz="1400" i="1" dirty="0" smtClean="0"/>
          </a:p>
          <a:p>
            <a:r>
              <a:rPr lang="en-US" sz="1400" i="1" dirty="0" smtClean="0"/>
              <a:t>	</a:t>
            </a:r>
            <a:r>
              <a:rPr lang="en-US" sz="1400" i="1" dirty="0" err="1" smtClean="0"/>
              <a:t>Dermoptera</a:t>
            </a:r>
            <a:r>
              <a:rPr lang="en-US" sz="1400" i="1" dirty="0" smtClean="0"/>
              <a:t> (flying lemurs) </a:t>
            </a:r>
          </a:p>
          <a:p>
            <a:endParaRPr lang="en-US" sz="1400" i="1" dirty="0" smtClean="0"/>
          </a:p>
          <a:p>
            <a:endParaRPr lang="en-US" sz="1400" i="1" dirty="0" smtClean="0"/>
          </a:p>
          <a:p>
            <a:r>
              <a:rPr lang="en-US" sz="1400" i="1" dirty="0" smtClean="0"/>
              <a:t>	</a:t>
            </a:r>
            <a:r>
              <a:rPr lang="en-US" sz="1400" i="1" dirty="0" err="1" smtClean="0"/>
              <a:t>Scandentia</a:t>
            </a:r>
            <a:r>
              <a:rPr lang="en-US" sz="1400" i="1" dirty="0" smtClean="0"/>
              <a:t> (tree shrews) </a:t>
            </a:r>
          </a:p>
          <a:p>
            <a:r>
              <a:rPr lang="en-US" sz="1400" i="1" dirty="0" smtClean="0"/>
              <a:t>	</a:t>
            </a:r>
          </a:p>
          <a:p>
            <a:r>
              <a:rPr lang="en-US" sz="1400" i="1" dirty="0" smtClean="0"/>
              <a:t>	</a:t>
            </a:r>
          </a:p>
        </p:txBody>
      </p:sp>
      <p:pic>
        <p:nvPicPr>
          <p:cNvPr id="7" name="Picture 6"/>
          <p:cNvPicPr>
            <a:picLocks noChangeAspect="1"/>
          </p:cNvPicPr>
          <p:nvPr/>
        </p:nvPicPr>
        <p:blipFill>
          <a:blip r:embed="rId4"/>
          <a:stretch>
            <a:fillRect/>
          </a:stretch>
        </p:blipFill>
        <p:spPr>
          <a:xfrm>
            <a:off x="7668907" y="4538944"/>
            <a:ext cx="855079" cy="1046076"/>
          </a:xfrm>
          <a:prstGeom prst="rect">
            <a:avLst/>
          </a:prstGeom>
        </p:spPr>
      </p:pic>
      <p:pic>
        <p:nvPicPr>
          <p:cNvPr id="8" name="Picture 7"/>
          <p:cNvPicPr>
            <a:picLocks noChangeAspect="1"/>
          </p:cNvPicPr>
          <p:nvPr/>
        </p:nvPicPr>
        <p:blipFill>
          <a:blip r:embed="rId5"/>
          <a:stretch>
            <a:fillRect/>
          </a:stretch>
        </p:blipFill>
        <p:spPr>
          <a:xfrm>
            <a:off x="7424653" y="5585020"/>
            <a:ext cx="1719347" cy="929950"/>
          </a:xfrm>
          <a:prstGeom prst="rect">
            <a:avLst/>
          </a:prstGeom>
        </p:spPr>
      </p:pic>
      <p:sp>
        <p:nvSpPr>
          <p:cNvPr id="12" name="TextBox 11"/>
          <p:cNvSpPr txBox="1"/>
          <p:nvPr/>
        </p:nvSpPr>
        <p:spPr>
          <a:xfrm>
            <a:off x="232077" y="4692650"/>
            <a:ext cx="897113" cy="369332"/>
          </a:xfrm>
          <a:prstGeom prst="rect">
            <a:avLst/>
          </a:prstGeom>
          <a:noFill/>
        </p:spPr>
        <p:txBody>
          <a:bodyPr wrap="none" rtlCol="0">
            <a:spAutoFit/>
          </a:bodyPr>
          <a:lstStyle/>
          <a:p>
            <a:r>
              <a:rPr lang="en-US" dirty="0" smtClean="0"/>
              <a:t>87 MYA</a:t>
            </a:r>
            <a:endParaRPr lang="en-US" dirty="0"/>
          </a:p>
        </p:txBody>
      </p:sp>
      <p:sp>
        <p:nvSpPr>
          <p:cNvPr id="10" name="Text Box 4"/>
          <p:cNvSpPr txBox="1">
            <a:spLocks noChangeArrowheads="1"/>
          </p:cNvSpPr>
          <p:nvPr/>
        </p:nvSpPr>
        <p:spPr bwMode="auto">
          <a:xfrm>
            <a:off x="388534" y="6528919"/>
            <a:ext cx="8347364" cy="329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800"/>
              <a:t>Perelman P, Johnson WE, Roos C, Seuánez HN, Horvath JE, et al. (2011) A Molecular Phylogeny of Living Primates. PLOS Genetics 7(3): e1001342. https://doi.org/10.1371/journal.pgen.1001342</a:t>
            </a:r>
          </a:p>
          <a:p>
            <a:pPr eaLnBrk="1" hangingPunct="1"/>
            <a:r>
              <a:rPr lang="en-US" sz="800">
                <a:hlinkClick r:id="rId6"/>
              </a:rPr>
              <a:t>http://journals.plos.org/plosgenetics/article?id=10.1371/journal.pgen.1001342</a:t>
            </a:r>
            <a:endParaRPr lang="en-US" sz="80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55" y="1837765"/>
            <a:ext cx="8659091" cy="2689412"/>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242455" y="1219884"/>
            <a:ext cx="8509000" cy="523220"/>
          </a:xfrm>
          <a:noFill/>
          <a:ln/>
        </p:spPr>
        <p:txBody>
          <a:bodyPr>
            <a:spAutoFit/>
          </a:bodyPr>
          <a:lstStyle/>
          <a:p>
            <a:pPr marL="0" indent="0" algn="ctr">
              <a:spcBef>
                <a:spcPct val="0"/>
              </a:spcBef>
              <a:buNone/>
            </a:pPr>
            <a:r>
              <a:rPr lang="en-US" sz="1400" b="1" dirty="0">
                <a:solidFill>
                  <a:schemeClr val="tx2"/>
                </a:solidFill>
              </a:rPr>
              <a:t>Table 4. Sequence Variation by Gene Category and Data Partition in Primate Phylogeny after Correction For Ambiguous Sites.</a:t>
            </a:r>
          </a:p>
        </p:txBody>
      </p:sp>
      <p:sp>
        <p:nvSpPr>
          <p:cNvPr id="4100" name="Text Box 4"/>
          <p:cNvSpPr txBox="1">
            <a:spLocks noChangeArrowheads="1"/>
          </p:cNvSpPr>
          <p:nvPr/>
        </p:nvSpPr>
        <p:spPr bwMode="auto">
          <a:xfrm>
            <a:off x="404091" y="5748618"/>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a:t>Perelman P, Johnson WE, Roos C, Seuánez HN, Horvath JE, et al. (2011) A Molecular Phylogeny of Living Primates. PLOS Genetics 7(3): e1001342. https://doi.org/10.1371/journal.pgen.1001342</a:t>
            </a:r>
          </a:p>
          <a:p>
            <a:pPr eaLnBrk="1" hangingPunct="1"/>
            <a:r>
              <a:rPr lang="en-US" sz="1100">
                <a:hlinkClick r:id="rId3"/>
              </a:rPr>
              <a:t>http://journals.plos.org/plosgenetics/article?id=10.1371/journal.pgen.1001342</a:t>
            </a:r>
            <a:endParaRPr lang="en-US" sz="110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546" y="6342530"/>
            <a:ext cx="3740727" cy="45944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smtClean="0"/>
              <a:t>Partitions of Informative Markers </a:t>
            </a:r>
            <a:endParaRPr 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Scale: Species and Subspecies</a:t>
            </a:r>
            <a:br>
              <a:rPr lang="en-US" sz="2800" dirty="0" smtClean="0"/>
            </a:br>
            <a:r>
              <a:rPr lang="en-US" sz="2800" dirty="0" smtClean="0"/>
              <a:t>Great Apes</a:t>
            </a:r>
            <a:endParaRPr lang="en-US" sz="2800" dirty="0"/>
          </a:p>
        </p:txBody>
      </p:sp>
      <p:pic>
        <p:nvPicPr>
          <p:cNvPr id="4" name="Content Placeholder 3"/>
          <p:cNvPicPr>
            <a:picLocks noGrp="1" noChangeAspect="1"/>
          </p:cNvPicPr>
          <p:nvPr>
            <p:ph idx="1"/>
          </p:nvPr>
        </p:nvPicPr>
        <p:blipFill>
          <a:blip r:embed="rId2"/>
          <a:srcRect l="833" r="833"/>
          <a:stretch>
            <a:fillRect/>
          </a:stretch>
        </p:blipFill>
        <p:spPr/>
      </p:pic>
      <p:sp>
        <p:nvSpPr>
          <p:cNvPr id="5" name="Rectangle 4"/>
          <p:cNvSpPr/>
          <p:nvPr/>
        </p:nvSpPr>
        <p:spPr>
          <a:xfrm>
            <a:off x="600523" y="6264662"/>
            <a:ext cx="8086277" cy="276999"/>
          </a:xfrm>
          <a:prstGeom prst="rect">
            <a:avLst/>
          </a:prstGeom>
        </p:spPr>
        <p:txBody>
          <a:bodyPr wrap="square">
            <a:spAutoFit/>
          </a:bodyPr>
          <a:lstStyle/>
          <a:p>
            <a:r>
              <a:rPr lang="en-US" sz="1200" dirty="0" err="1" smtClean="0"/>
              <a:t>Kuhlwilm</a:t>
            </a:r>
            <a:r>
              <a:rPr lang="en-US" sz="1200" dirty="0" smtClean="0"/>
              <a:t>, M. et al Evolution and demography of the great apes. Current </a:t>
            </a:r>
            <a:r>
              <a:rPr lang="en-US" sz="1200" dirty="0"/>
              <a:t>Opinion in Genetics &amp; Development 2016, 41:124–129</a:t>
            </a:r>
          </a:p>
        </p:txBody>
      </p:sp>
    </p:spTree>
    <p:extLst>
      <p:ext uri="{BB962C8B-B14F-4D97-AF65-F5344CB8AC3E}">
        <p14:creationId xmlns:p14="http://schemas.microsoft.com/office/powerpoint/2010/main" val="1969751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Whole Genome Informative Markers: Great Apes Species and Subspecies</a:t>
            </a:r>
            <a:endParaRPr lang="en-US" sz="2800" dirty="0"/>
          </a:p>
        </p:txBody>
      </p:sp>
      <p:pic>
        <p:nvPicPr>
          <p:cNvPr id="4" name="Content Placeholder 3"/>
          <p:cNvPicPr>
            <a:picLocks noGrp="1" noChangeAspect="1"/>
          </p:cNvPicPr>
          <p:nvPr>
            <p:ph idx="1"/>
          </p:nvPr>
        </p:nvPicPr>
        <p:blipFill>
          <a:blip r:embed="rId2"/>
          <a:srcRect t="-23145" b="-23145"/>
          <a:stretch>
            <a:fillRect/>
          </a:stretch>
        </p:blipFill>
        <p:spPr/>
      </p:pic>
      <p:sp>
        <p:nvSpPr>
          <p:cNvPr id="5" name="Text Box 4"/>
          <p:cNvSpPr txBox="1">
            <a:spLocks noChangeArrowheads="1"/>
          </p:cNvSpPr>
          <p:nvPr/>
        </p:nvSpPr>
        <p:spPr bwMode="auto">
          <a:xfrm>
            <a:off x="358435" y="6371685"/>
            <a:ext cx="76200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1pPr>
            <a:lvl2pPr marL="4143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2pPr>
            <a:lvl3pPr marL="828675"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3pPr>
            <a:lvl4pPr marL="1244600"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4pPr>
            <a:lvl5pPr marL="16589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9pPr>
          </a:lstStyle>
          <a:p>
            <a:pPr algn="ctr"/>
            <a:r>
              <a:rPr lang="en-GB" sz="1400" dirty="0"/>
              <a:t>J Prado-Martinez</a:t>
            </a:r>
            <a:r>
              <a:rPr lang="en-GB" altLang="zh-CN" sz="1400" dirty="0"/>
              <a:t> </a:t>
            </a:r>
            <a:r>
              <a:rPr lang="en-GB" altLang="zh-CN" sz="1400" i="1" dirty="0">
                <a:ea typeface="宋体" charset="0"/>
                <a:cs typeface="宋体" charset="0"/>
              </a:rPr>
              <a:t>et al. </a:t>
            </a:r>
            <a:r>
              <a:rPr lang="en-GB" sz="1400" i="1" dirty="0"/>
              <a:t>Nature </a:t>
            </a:r>
            <a:r>
              <a:rPr lang="en-US" altLang="zh-CN" sz="1400" b="1" dirty="0">
                <a:ea typeface="宋体" charset="0"/>
                <a:cs typeface="宋体" charset="0"/>
              </a:rPr>
              <a:t>000</a:t>
            </a:r>
            <a:r>
              <a:rPr lang="en-GB" sz="1400" dirty="0"/>
              <a:t>, </a:t>
            </a:r>
            <a:r>
              <a:rPr lang="en-GB" altLang="zh-CN" sz="1400" dirty="0">
                <a:ea typeface="宋体" charset="0"/>
                <a:cs typeface="宋体" charset="0"/>
              </a:rPr>
              <a:t>1</a:t>
            </a:r>
            <a:r>
              <a:rPr lang="en-GB" sz="1400" dirty="0"/>
              <a:t>-</a:t>
            </a:r>
            <a:r>
              <a:rPr lang="en-GB" altLang="zh-CN" sz="1400" dirty="0">
                <a:ea typeface="宋体" charset="0"/>
                <a:cs typeface="宋体" charset="0"/>
              </a:rPr>
              <a:t>5</a:t>
            </a:r>
            <a:r>
              <a:rPr lang="en-GB" sz="1400" dirty="0"/>
              <a:t> (2013) doi:10.1038/nature</a:t>
            </a:r>
            <a:r>
              <a:rPr lang="en-GB" altLang="zh-CN" sz="1400" dirty="0">
                <a:ea typeface="宋体" charset="0"/>
                <a:cs typeface="宋体" charset="0"/>
              </a:rPr>
              <a:t>12228</a:t>
            </a:r>
            <a:endParaRPr lang="en-GB" sz="1400" dirty="0">
              <a:ea typeface="宋体" charset="0"/>
              <a:cs typeface="宋体" charset="0"/>
            </a:endParaRPr>
          </a:p>
        </p:txBody>
      </p:sp>
    </p:spTree>
    <p:extLst>
      <p:ext uri="{BB962C8B-B14F-4D97-AF65-F5344CB8AC3E}">
        <p14:creationId xmlns:p14="http://schemas.microsoft.com/office/powerpoint/2010/main" val="151531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body" sz="half" idx="1"/>
          </p:nvPr>
        </p:nvSpPr>
        <p:spPr>
          <a:xfrm>
            <a:off x="286043" y="2455285"/>
            <a:ext cx="3429000" cy="2362200"/>
          </a:xfrm>
        </p:spPr>
        <p:txBody>
          <a:bodyPr/>
          <a:lstStyle/>
          <a:p>
            <a:pPr eaLnBrk="1" hangingPunct="1">
              <a:buFontTx/>
              <a:buNone/>
            </a:pPr>
            <a:r>
              <a:rPr lang="en-US" sz="1800" dirty="0">
                <a:latin typeface="Arial" charset="0"/>
                <a:ea typeface="ＭＳ Ｐゴシック" charset="0"/>
                <a:cs typeface="ＭＳ Ｐゴシック" charset="0"/>
              </a:rPr>
              <a:t>Criteria: </a:t>
            </a:r>
          </a:p>
          <a:p>
            <a:pPr lvl="1" eaLnBrk="1" hangingPunct="1"/>
            <a:r>
              <a:rPr lang="en-US" sz="1600" dirty="0">
                <a:latin typeface="Arial" charset="0"/>
                <a:ea typeface="ＭＳ Ｐゴシック" charset="0"/>
              </a:rPr>
              <a:t>Representative voucher specimens from all putative subspecies</a:t>
            </a:r>
          </a:p>
          <a:p>
            <a:pPr eaLnBrk="1" hangingPunct="1">
              <a:buFontTx/>
              <a:buNone/>
            </a:pPr>
            <a:r>
              <a:rPr lang="en-US" sz="1800" dirty="0" err="1">
                <a:latin typeface="Arial" charset="0"/>
                <a:ea typeface="ＭＳ Ｐゴシック" charset="0"/>
                <a:cs typeface="ＭＳ Ｐゴシック" charset="0"/>
              </a:rPr>
              <a:t>And/Or</a:t>
            </a:r>
            <a:endParaRPr lang="en-US" sz="1800" dirty="0">
              <a:latin typeface="Arial" charset="0"/>
              <a:ea typeface="ＭＳ Ｐゴシック" charset="0"/>
              <a:cs typeface="ＭＳ Ｐゴシック" charset="0"/>
            </a:endParaRPr>
          </a:p>
          <a:p>
            <a:pPr lvl="1" eaLnBrk="1" hangingPunct="1"/>
            <a:r>
              <a:rPr lang="en-US" sz="1600" dirty="0">
                <a:latin typeface="Arial" charset="0"/>
                <a:ea typeface="ＭＳ Ｐゴシック" charset="0"/>
              </a:rPr>
              <a:t>Representatives from throughout species range</a:t>
            </a:r>
          </a:p>
        </p:txBody>
      </p:sp>
      <p:sp>
        <p:nvSpPr>
          <p:cNvPr id="51203" name="Rectangle 5"/>
          <p:cNvSpPr>
            <a:spLocks noGrp="1" noChangeArrowheads="1"/>
          </p:cNvSpPr>
          <p:nvPr>
            <p:ph type="title"/>
          </p:nvPr>
        </p:nvSpPr>
        <p:spPr>
          <a:xfrm>
            <a:off x="685800" y="609600"/>
            <a:ext cx="3124200" cy="1143000"/>
          </a:xfrm>
          <a:noFill/>
        </p:spPr>
        <p:txBody>
          <a:bodyPr>
            <a:normAutofit/>
          </a:bodyPr>
          <a:lstStyle/>
          <a:p>
            <a:pPr eaLnBrk="1" hangingPunct="1"/>
            <a:r>
              <a:rPr lang="en-US" sz="3200" dirty="0" smtClean="0">
                <a:latin typeface="Arial" charset="0"/>
                <a:ea typeface="ＭＳ Ｐゴシック" charset="0"/>
                <a:cs typeface="ＭＳ Ｐゴシック" charset="0"/>
              </a:rPr>
              <a:t>Scale: Species </a:t>
            </a:r>
            <a:r>
              <a:rPr lang="en-US" sz="3200" dirty="0" err="1" smtClean="0">
                <a:latin typeface="Arial" charset="0"/>
                <a:ea typeface="ＭＳ Ｐゴシック" charset="0"/>
                <a:cs typeface="ＭＳ Ｐゴシック" charset="0"/>
              </a:rPr>
              <a:t>Phylogeography</a:t>
            </a:r>
            <a:endParaRPr lang="en-US" sz="3200" dirty="0">
              <a:latin typeface="Arial" charset="0"/>
              <a:ea typeface="ＭＳ Ｐゴシック" charset="0"/>
              <a:cs typeface="ＭＳ Ｐゴシック" charset="0"/>
            </a:endParaRPr>
          </a:p>
        </p:txBody>
      </p:sp>
      <p:sp>
        <p:nvSpPr>
          <p:cNvPr id="51205" name="Rectangle 7"/>
          <p:cNvSpPr>
            <a:spLocks noChangeArrowheads="1"/>
          </p:cNvSpPr>
          <p:nvPr/>
        </p:nvSpPr>
        <p:spPr bwMode="auto">
          <a:xfrm>
            <a:off x="1152525" y="4491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2" name="Content Placeholder 1"/>
          <p:cNvSpPr>
            <a:spLocks noGrp="1"/>
          </p:cNvSpPr>
          <p:nvPr>
            <p:ph sz="half" idx="2"/>
          </p:nvPr>
        </p:nvSpPr>
        <p:spPr/>
        <p:txBody>
          <a:bodyPr/>
          <a:lstStyle/>
          <a:p>
            <a:endParaRPr lang="en-US"/>
          </a:p>
        </p:txBody>
      </p:sp>
      <p:pic>
        <p:nvPicPr>
          <p:cNvPr id="3" name="Picture 2" descr="journal.pone.0104340.g0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982" y="11870"/>
            <a:ext cx="4813474" cy="6340892"/>
          </a:xfrm>
          <a:prstGeom prst="rect">
            <a:avLst/>
          </a:prstGeom>
        </p:spPr>
      </p:pic>
      <p:sp>
        <p:nvSpPr>
          <p:cNvPr id="10" name="Text Box 4"/>
          <p:cNvSpPr txBox="1">
            <a:spLocks noChangeArrowheads="1"/>
          </p:cNvSpPr>
          <p:nvPr/>
        </p:nvSpPr>
        <p:spPr bwMode="auto">
          <a:xfrm>
            <a:off x="286043" y="6267309"/>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t>Brown RM, </a:t>
            </a:r>
            <a:r>
              <a:rPr lang="en-US" sz="1100" dirty="0" err="1"/>
              <a:t>Weghorst</a:t>
            </a:r>
            <a:r>
              <a:rPr lang="en-US" sz="1100" dirty="0"/>
              <a:t> JA, Olson KV, </a:t>
            </a:r>
            <a:r>
              <a:rPr lang="en-US" sz="1100" dirty="0" err="1"/>
              <a:t>Duya</a:t>
            </a:r>
            <a:r>
              <a:rPr lang="en-US" sz="1100" dirty="0"/>
              <a:t> MRM, Barley AJ, et al. (2014) Conservation Genetics of the Philippine Tarsier: Cryptic Genetic Variation Restructures Conservation Priorities for an Island Archipelago Primate. PLOS ONE 9(8): e104340. https://</a:t>
            </a:r>
            <a:r>
              <a:rPr lang="en-US" sz="1100" dirty="0" err="1"/>
              <a:t>doi.org</a:t>
            </a:r>
            <a:r>
              <a:rPr lang="en-US" sz="1100" dirty="0"/>
              <a:t>/10.1371/journal.pone.0104340</a:t>
            </a:r>
          </a:p>
          <a:p>
            <a:pPr eaLnBrk="1" hangingPunct="1"/>
            <a:r>
              <a:rPr lang="en-US" sz="1100" dirty="0">
                <a:hlinkClick r:id="rId4"/>
              </a:rPr>
              <a:t>http://journals.plos.org/plosone/article?id=10.1371/journal.pone.0104340</a:t>
            </a:r>
            <a:endParaRPr lang="en-US" sz="1100" dirty="0"/>
          </a:p>
        </p:txBody>
      </p:sp>
      <p:sp>
        <p:nvSpPr>
          <p:cNvPr id="11" name="Rectangle 3"/>
          <p:cNvSpPr txBox="1">
            <a:spLocks noChangeArrowheads="1"/>
          </p:cNvSpPr>
          <p:nvPr/>
        </p:nvSpPr>
        <p:spPr>
          <a:xfrm>
            <a:off x="77182" y="5441975"/>
            <a:ext cx="3860800" cy="600164"/>
          </a:xfrm>
          <a:prstGeom prst="rect">
            <a:avLst/>
          </a:prstGeom>
          <a:noFill/>
          <a:ln/>
        </p:spPr>
        <p:txBody>
          <a:bodyPr vert="horz" wrap="square" lIns="91440" tIns="45720" rIns="91440" bIns="4572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ct val="0"/>
              </a:spcBef>
              <a:buFont typeface="Arial"/>
              <a:buNone/>
            </a:pPr>
            <a:r>
              <a:rPr lang="en-US" sz="1100" b="1" dirty="0" smtClean="0">
                <a:solidFill>
                  <a:schemeClr val="tx2"/>
                </a:solidFill>
              </a:rPr>
              <a:t>Figure 1. </a:t>
            </a:r>
            <a:r>
              <a:rPr lang="en-US" sz="1100" b="1" dirty="0" err="1" smtClean="0">
                <a:solidFill>
                  <a:schemeClr val="tx2"/>
                </a:solidFill>
              </a:rPr>
              <a:t>Phylogeographic</a:t>
            </a:r>
            <a:r>
              <a:rPr lang="en-US" sz="1100" b="1" dirty="0" smtClean="0">
                <a:solidFill>
                  <a:schemeClr val="tx2"/>
                </a:solidFill>
              </a:rPr>
              <a:t> relationships of </a:t>
            </a:r>
            <a:r>
              <a:rPr lang="en-US" sz="1100" b="1" dirty="0" err="1" smtClean="0">
                <a:solidFill>
                  <a:schemeClr val="tx2"/>
                </a:solidFill>
              </a:rPr>
              <a:t>Tarsius</a:t>
            </a:r>
            <a:r>
              <a:rPr lang="en-US" sz="1100" b="1" dirty="0" smtClean="0">
                <a:solidFill>
                  <a:schemeClr val="tx2"/>
                </a:solidFill>
              </a:rPr>
              <a:t> </a:t>
            </a:r>
            <a:r>
              <a:rPr lang="en-US" sz="1100" b="1" dirty="0" err="1" smtClean="0">
                <a:solidFill>
                  <a:schemeClr val="tx2"/>
                </a:solidFill>
              </a:rPr>
              <a:t>syrichta</a:t>
            </a:r>
            <a:r>
              <a:rPr lang="en-US" sz="1100" b="1" dirty="0" smtClean="0">
                <a:solidFill>
                  <a:schemeClr val="tx2"/>
                </a:solidFill>
              </a:rPr>
              <a:t> estimated from a combined, partitioned, </a:t>
            </a:r>
            <a:r>
              <a:rPr lang="en-US" sz="1100" b="1" dirty="0" err="1" smtClean="0">
                <a:solidFill>
                  <a:schemeClr val="tx2"/>
                </a:solidFill>
              </a:rPr>
              <a:t>RAxML</a:t>
            </a:r>
            <a:r>
              <a:rPr lang="en-US" sz="1100" b="1" dirty="0" smtClean="0">
                <a:solidFill>
                  <a:schemeClr val="tx2"/>
                </a:solidFill>
              </a:rPr>
              <a:t> ML analysis of mitochondrial (12S, </a:t>
            </a:r>
            <a:r>
              <a:rPr lang="en-US" sz="1100" b="1" dirty="0" err="1" smtClean="0">
                <a:solidFill>
                  <a:schemeClr val="tx2"/>
                </a:solidFill>
              </a:rPr>
              <a:t>CytB</a:t>
            </a:r>
            <a:r>
              <a:rPr lang="en-US" sz="1100" b="1" dirty="0" smtClean="0">
                <a:solidFill>
                  <a:schemeClr val="tx2"/>
                </a:solidFill>
              </a:rPr>
              <a:t>, ND2) gene fragments.</a:t>
            </a:r>
            <a:endParaRPr lang="en-US" sz="1100" b="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381000"/>
            <a:ext cx="7772400" cy="1143000"/>
          </a:xfrm>
        </p:spPr>
        <p:txBody>
          <a:bodyPr/>
          <a:lstStyle/>
          <a:p>
            <a:pPr eaLnBrk="1" hangingPunct="1"/>
            <a:r>
              <a:rPr lang="en-US" sz="3200" dirty="0" smtClean="0">
                <a:latin typeface="Arial" charset="0"/>
                <a:ea typeface="ＭＳ Ｐゴシック" charset="0"/>
                <a:cs typeface="ＭＳ Ｐゴシック" charset="0"/>
              </a:rPr>
              <a:t>What Is Phylogenetic Analysis?</a:t>
            </a:r>
            <a:endParaRPr lang="en-US" sz="3200" dirty="0">
              <a:latin typeface="Arial" charset="0"/>
              <a:ea typeface="ＭＳ Ｐゴシック" charset="0"/>
              <a:cs typeface="ＭＳ Ｐゴシック" charset="0"/>
            </a:endParaRPr>
          </a:p>
        </p:txBody>
      </p:sp>
      <p:sp>
        <p:nvSpPr>
          <p:cNvPr id="18435" name="Rectangle 3"/>
          <p:cNvSpPr>
            <a:spLocks noGrp="1" noChangeArrowheads="1"/>
          </p:cNvSpPr>
          <p:nvPr>
            <p:ph type="body" idx="1"/>
          </p:nvPr>
        </p:nvSpPr>
        <p:spPr>
          <a:xfrm>
            <a:off x="685800" y="1524000"/>
            <a:ext cx="7772400" cy="4953000"/>
          </a:xfrm>
        </p:spPr>
        <p:txBody>
          <a:bodyPr>
            <a:normAutofit lnSpcReduction="10000"/>
          </a:bodyPr>
          <a:lstStyle/>
          <a:p>
            <a:pPr eaLnBrk="1" hangingPunct="1">
              <a:lnSpc>
                <a:spcPct val="90000"/>
              </a:lnSpc>
            </a:pPr>
            <a:r>
              <a:rPr lang="en-US" sz="1800" dirty="0">
                <a:latin typeface="Arial" charset="0"/>
                <a:ea typeface="ＭＳ Ｐゴシック" charset="0"/>
                <a:cs typeface="ＭＳ Ｐゴシック" charset="0"/>
              </a:rPr>
              <a:t>Phylogeny = Evolutionary history</a:t>
            </a:r>
          </a:p>
          <a:p>
            <a:pPr lvl="1" eaLnBrk="1" hangingPunct="1">
              <a:lnSpc>
                <a:spcPct val="90000"/>
              </a:lnSpc>
            </a:pPr>
            <a:r>
              <a:rPr lang="en-US" sz="1600" dirty="0">
                <a:latin typeface="Arial" charset="0"/>
                <a:ea typeface="ＭＳ Ｐゴシック" charset="0"/>
              </a:rPr>
              <a:t>Reconstruction of evolutionary history using shared traits among organisms</a:t>
            </a:r>
          </a:p>
          <a:p>
            <a:pPr lvl="1" eaLnBrk="1" hangingPunct="1">
              <a:lnSpc>
                <a:spcPct val="90000"/>
              </a:lnSpc>
            </a:pPr>
            <a:r>
              <a:rPr lang="en-US" sz="1600" dirty="0">
                <a:latin typeface="Arial" charset="0"/>
                <a:ea typeface="ＭＳ Ｐゴシック" charset="0"/>
              </a:rPr>
              <a:t>Tree of life </a:t>
            </a:r>
            <a:r>
              <a:rPr lang="en-US" sz="1600" i="1" dirty="0">
                <a:latin typeface="Arial" charset="0"/>
                <a:ea typeface="ＭＳ Ｐゴシック" charset="0"/>
              </a:rPr>
              <a:t>(http://</a:t>
            </a:r>
            <a:r>
              <a:rPr lang="en-US" sz="1600" i="1" dirty="0" err="1">
                <a:latin typeface="Arial" charset="0"/>
                <a:ea typeface="ＭＳ Ｐゴシック" charset="0"/>
              </a:rPr>
              <a:t>www.tolweb.org</a:t>
            </a:r>
            <a:r>
              <a:rPr lang="en-US" sz="1600" i="1" dirty="0">
                <a:latin typeface="Arial" charset="0"/>
                <a:ea typeface="ＭＳ Ｐゴシック" charset="0"/>
              </a:rPr>
              <a:t>/tree/)</a:t>
            </a:r>
            <a:endParaRPr lang="en-US" sz="1600" dirty="0">
              <a:latin typeface="Arial" charset="0"/>
              <a:ea typeface="ＭＳ Ｐゴシック" charset="0"/>
            </a:endParaRPr>
          </a:p>
          <a:p>
            <a:pPr eaLnBrk="1" hangingPunct="1">
              <a:lnSpc>
                <a:spcPct val="90000"/>
              </a:lnSpc>
            </a:pPr>
            <a:r>
              <a:rPr lang="en-US" sz="1800" dirty="0">
                <a:latin typeface="Arial" charset="0"/>
                <a:ea typeface="ＭＳ Ｐゴシック" charset="0"/>
                <a:cs typeface="ＭＳ Ｐゴシック" charset="0"/>
              </a:rPr>
              <a:t>Phylogenetic reconstruction   </a:t>
            </a:r>
          </a:p>
          <a:p>
            <a:pPr lvl="1" eaLnBrk="1" hangingPunct="1">
              <a:lnSpc>
                <a:spcPct val="90000"/>
              </a:lnSpc>
            </a:pPr>
            <a:r>
              <a:rPr lang="en-US" sz="1600" dirty="0">
                <a:latin typeface="Arial" charset="0"/>
                <a:ea typeface="ＭＳ Ｐゴシック" charset="0"/>
              </a:rPr>
              <a:t>Evolutionary model </a:t>
            </a:r>
          </a:p>
          <a:p>
            <a:pPr lvl="1" eaLnBrk="1" hangingPunct="1">
              <a:lnSpc>
                <a:spcPct val="90000"/>
              </a:lnSpc>
            </a:pPr>
            <a:r>
              <a:rPr lang="en-US" sz="1600" dirty="0">
                <a:latin typeface="Arial" charset="0"/>
                <a:ea typeface="ＭＳ Ｐゴシック" charset="0"/>
              </a:rPr>
              <a:t>Data</a:t>
            </a:r>
          </a:p>
          <a:p>
            <a:pPr lvl="2" eaLnBrk="1" hangingPunct="1">
              <a:lnSpc>
                <a:spcPct val="90000"/>
              </a:lnSpc>
            </a:pPr>
            <a:r>
              <a:rPr lang="en-US" sz="1400" dirty="0">
                <a:latin typeface="Arial" charset="0"/>
                <a:ea typeface="ＭＳ Ｐゴシック" charset="0"/>
              </a:rPr>
              <a:t>Morphological: phenotypic variation within traits, how to code, not all traits shared</a:t>
            </a:r>
          </a:p>
          <a:p>
            <a:pPr lvl="2" eaLnBrk="1" hangingPunct="1">
              <a:lnSpc>
                <a:spcPct val="90000"/>
              </a:lnSpc>
            </a:pPr>
            <a:r>
              <a:rPr lang="en-US" sz="1400" dirty="0">
                <a:latin typeface="Arial" charset="0"/>
                <a:ea typeface="ＭＳ Ｐゴシック" charset="0"/>
              </a:rPr>
              <a:t>Molecular Genetic:  discrete, common to all life</a:t>
            </a:r>
          </a:p>
          <a:p>
            <a:pPr lvl="2" eaLnBrk="1" hangingPunct="1">
              <a:lnSpc>
                <a:spcPct val="90000"/>
              </a:lnSpc>
            </a:pPr>
            <a:r>
              <a:rPr lang="en-US" sz="1400" dirty="0">
                <a:latin typeface="Arial" charset="0"/>
                <a:ea typeface="ＭＳ Ｐゴシック" charset="0"/>
              </a:rPr>
              <a:t>Homologous:  descended from a common ancestor</a:t>
            </a:r>
          </a:p>
          <a:p>
            <a:pPr eaLnBrk="1" hangingPunct="1">
              <a:lnSpc>
                <a:spcPct val="90000"/>
              </a:lnSpc>
            </a:pPr>
            <a:r>
              <a:rPr lang="en-US" sz="1800" dirty="0">
                <a:latin typeface="Arial" charset="0"/>
                <a:ea typeface="ＭＳ Ｐゴシック" charset="0"/>
                <a:cs typeface="ＭＳ Ｐゴシック" charset="0"/>
              </a:rPr>
              <a:t>Resultant Tree</a:t>
            </a:r>
          </a:p>
          <a:p>
            <a:pPr lvl="1" eaLnBrk="1" hangingPunct="1">
              <a:lnSpc>
                <a:spcPct val="90000"/>
              </a:lnSpc>
            </a:pPr>
            <a:r>
              <a:rPr lang="en-US" sz="1600" dirty="0">
                <a:latin typeface="Arial" charset="0"/>
                <a:ea typeface="ＭＳ Ｐゴシック" charset="0"/>
              </a:rPr>
              <a:t>Topology </a:t>
            </a:r>
          </a:p>
          <a:p>
            <a:pPr lvl="2" eaLnBrk="1" hangingPunct="1">
              <a:lnSpc>
                <a:spcPct val="90000"/>
              </a:lnSpc>
            </a:pPr>
            <a:r>
              <a:rPr lang="en-US" sz="1400" dirty="0">
                <a:latin typeface="Arial" charset="0"/>
                <a:ea typeface="ＭＳ Ｐゴシック" charset="0"/>
              </a:rPr>
              <a:t>Structure of interconnecting nodes and branches</a:t>
            </a:r>
          </a:p>
          <a:p>
            <a:pPr lvl="2" eaLnBrk="1" hangingPunct="1">
              <a:lnSpc>
                <a:spcPct val="90000"/>
              </a:lnSpc>
            </a:pPr>
            <a:r>
              <a:rPr lang="en-US" sz="1400" dirty="0">
                <a:latin typeface="Arial" charset="0"/>
                <a:ea typeface="ＭＳ Ｐゴシック" charset="0"/>
              </a:rPr>
              <a:t>Internal nodes represent hypothetical common ancestors</a:t>
            </a:r>
          </a:p>
          <a:p>
            <a:pPr lvl="1" eaLnBrk="1" hangingPunct="1">
              <a:lnSpc>
                <a:spcPct val="90000"/>
              </a:lnSpc>
            </a:pPr>
            <a:r>
              <a:rPr lang="en-US" sz="1600" dirty="0">
                <a:latin typeface="Arial" charset="0"/>
                <a:ea typeface="ＭＳ Ｐゴシック" charset="0"/>
              </a:rPr>
              <a:t>Branch lengths</a:t>
            </a:r>
          </a:p>
          <a:p>
            <a:pPr lvl="2" eaLnBrk="1" hangingPunct="1">
              <a:lnSpc>
                <a:spcPct val="90000"/>
              </a:lnSpc>
            </a:pPr>
            <a:r>
              <a:rPr lang="en-US" sz="1400" dirty="0">
                <a:latin typeface="Arial" charset="0"/>
                <a:ea typeface="ＭＳ Ｐゴシック" charset="0"/>
              </a:rPr>
              <a:t>Estimates of divergence </a:t>
            </a:r>
          </a:p>
          <a:p>
            <a:pPr eaLnBrk="1" hangingPunct="1">
              <a:lnSpc>
                <a:spcPct val="90000"/>
              </a:lnSpc>
            </a:pPr>
            <a:r>
              <a:rPr lang="en-US" sz="1800" dirty="0">
                <a:latin typeface="Arial" charset="0"/>
                <a:ea typeface="ＭＳ Ｐゴシック" charset="0"/>
                <a:cs typeface="ＭＳ Ｐゴシック" charset="0"/>
              </a:rPr>
              <a:t>Estimation of elapsed time between nodes of tree</a:t>
            </a:r>
          </a:p>
          <a:p>
            <a:pPr lvl="1" eaLnBrk="1" hangingPunct="1">
              <a:lnSpc>
                <a:spcPct val="90000"/>
              </a:lnSpc>
            </a:pPr>
            <a:r>
              <a:rPr lang="en-US" sz="1600" dirty="0">
                <a:latin typeface="Arial" charset="0"/>
                <a:ea typeface="ＭＳ Ｐゴシック" charset="0"/>
              </a:rPr>
              <a:t>Time since taxa last shared a common ancestor</a:t>
            </a:r>
          </a:p>
          <a:p>
            <a:pPr lvl="1" eaLnBrk="1" hangingPunct="1">
              <a:lnSpc>
                <a:spcPct val="90000"/>
              </a:lnSpc>
            </a:pPr>
            <a:r>
              <a:rPr lang="en-US" sz="1600" dirty="0">
                <a:latin typeface="Arial" charset="0"/>
                <a:ea typeface="ＭＳ Ｐゴシック" charset="0"/>
              </a:rPr>
              <a:t>Molecular Clock Hypothesis</a:t>
            </a:r>
          </a:p>
          <a:p>
            <a:pPr lvl="2" eaLnBrk="1" hangingPunct="1">
              <a:lnSpc>
                <a:spcPct val="90000"/>
              </a:lnSpc>
            </a:pPr>
            <a:r>
              <a:rPr lang="en-US" sz="1400" dirty="0" err="1">
                <a:latin typeface="Arial" charset="0"/>
                <a:ea typeface="ＭＳ Ｐゴシック" charset="0"/>
              </a:rPr>
              <a:t>Zuckerkandel</a:t>
            </a:r>
            <a:r>
              <a:rPr lang="en-US" sz="1400" dirty="0">
                <a:latin typeface="Arial" charset="0"/>
                <a:ea typeface="ＭＳ Ｐゴシック" charset="0"/>
              </a:rPr>
              <a:t> and Pauling (1965):</a:t>
            </a:r>
            <a:r>
              <a:rPr lang="en-US" sz="1200" i="1" dirty="0">
                <a:latin typeface="Arial" charset="0"/>
                <a:ea typeface="ＭＳ Ｐゴシック" charset="0"/>
              </a:rPr>
              <a:t>Molecules as Documents of Evolutionary History</a:t>
            </a:r>
            <a:r>
              <a:rPr lang="en-US" sz="800" i="1" dirty="0">
                <a:latin typeface="Arial" charset="0"/>
                <a:ea typeface="ＭＳ Ｐゴシック" charset="0"/>
              </a:rPr>
              <a:t>  </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Scale: Pathogen Taxonomy</a:t>
            </a:r>
            <a:br>
              <a:rPr lang="en-US" sz="2800" dirty="0" smtClean="0"/>
            </a:br>
            <a:r>
              <a:rPr lang="en-US" sz="2800" dirty="0" err="1" smtClean="0"/>
              <a:t>Morbilliviruses</a:t>
            </a:r>
            <a:r>
              <a:rPr lang="en-US" sz="2800" dirty="0"/>
              <a:t> </a:t>
            </a:r>
            <a:r>
              <a:rPr lang="en-US" sz="2800" dirty="0" smtClean="0"/>
              <a:t>within </a:t>
            </a:r>
            <a:r>
              <a:rPr lang="en-US" sz="2800" dirty="0" err="1" smtClean="0"/>
              <a:t>Paramyxoviridae</a:t>
            </a:r>
            <a:endParaRPr lang="en-US" sz="2800" dirty="0"/>
          </a:p>
        </p:txBody>
      </p:sp>
      <p:pic>
        <p:nvPicPr>
          <p:cNvPr id="14" name="Content Placeholder 13"/>
          <p:cNvPicPr>
            <a:picLocks noGrp="1" noChangeAspect="1"/>
          </p:cNvPicPr>
          <p:nvPr>
            <p:ph idx="1"/>
          </p:nvPr>
        </p:nvPicPr>
        <p:blipFill rotWithShape="1">
          <a:blip r:embed="rId2"/>
          <a:srcRect l="-48702" t="-9654" r="-51602" b="-16170"/>
          <a:stretch/>
        </p:blipFill>
        <p:spPr>
          <a:xfrm>
            <a:off x="130565" y="1163278"/>
            <a:ext cx="9013435" cy="5694722"/>
          </a:xfrm>
        </p:spPr>
      </p:pic>
      <p:sp>
        <p:nvSpPr>
          <p:cNvPr id="19" name="TextBox 18"/>
          <p:cNvSpPr txBox="1"/>
          <p:nvPr/>
        </p:nvSpPr>
        <p:spPr>
          <a:xfrm>
            <a:off x="130565" y="6350168"/>
            <a:ext cx="8716599" cy="276999"/>
          </a:xfrm>
          <a:prstGeom prst="rect">
            <a:avLst/>
          </a:prstGeom>
          <a:noFill/>
        </p:spPr>
        <p:txBody>
          <a:bodyPr wrap="none" rtlCol="0">
            <a:spAutoFit/>
          </a:bodyPr>
          <a:lstStyle/>
          <a:p>
            <a:r>
              <a:rPr lang="en-US" sz="1200" dirty="0" err="1" smtClean="0"/>
              <a:t>Nambuli</a:t>
            </a:r>
            <a:r>
              <a:rPr lang="en-US" sz="1200" dirty="0" smtClean="0"/>
              <a:t> et al. Mapping the evolutionary trajectories of </a:t>
            </a:r>
            <a:r>
              <a:rPr lang="en-US" sz="1200" dirty="0" err="1" smtClean="0"/>
              <a:t>morbilliviruses</a:t>
            </a:r>
            <a:r>
              <a:rPr lang="en-US" sz="1200" dirty="0" smtClean="0"/>
              <a:t>: what </a:t>
            </a:r>
            <a:r>
              <a:rPr lang="en-US" sz="1200" dirty="0"/>
              <a:t>where wither. Current Opinion in Virology 2016, 16:95–</a:t>
            </a:r>
            <a:r>
              <a:rPr lang="en-US" sz="1200" dirty="0" smtClean="0"/>
              <a:t>105</a:t>
            </a:r>
            <a:endParaRPr lang="en-US" sz="1200" dirty="0"/>
          </a:p>
        </p:txBody>
      </p:sp>
    </p:spTree>
    <p:extLst>
      <p:ext uri="{BB962C8B-B14F-4D97-AF65-F5344CB8AC3E}">
        <p14:creationId xmlns:p14="http://schemas.microsoft.com/office/powerpoint/2010/main" val="20198909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PLVA and PLVB exhibit distinct evolutionary histories and different contemporary phylogeographic distributions.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 y="6041435"/>
            <a:ext cx="9110880" cy="81656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921" y="979303"/>
            <a:ext cx="643104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57921" y="597230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Justin S. Lee et al. J. Virol. 2014;88:7727-7737</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31765" y="46126"/>
            <a:ext cx="3931184" cy="369332"/>
          </a:xfrm>
          <a:prstGeom prst="rect">
            <a:avLst/>
          </a:prstGeom>
          <a:noFill/>
        </p:spPr>
        <p:txBody>
          <a:bodyPr wrap="none" rtlCol="0">
            <a:spAutoFit/>
          </a:bodyPr>
          <a:lstStyle/>
          <a:p>
            <a:r>
              <a:rPr lang="en-US" dirty="0" smtClean="0"/>
              <a:t>Scale: Strain Host Specificity and Origins</a:t>
            </a:r>
            <a:endParaRPr lang="en-US" dirty="0"/>
          </a:p>
        </p:txBody>
      </p:sp>
      <p:pic>
        <p:nvPicPr>
          <p:cNvPr id="8" name="Picture 7" descr="PubMed Central, Figure 2: Viruses. 2014 Dec; 6(12): 5145–5181. Published online 2014 Dec 22. doi: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119" y="391717"/>
            <a:ext cx="4920477" cy="6267458"/>
          </a:xfrm>
          <a:prstGeom prst="rect">
            <a:avLst/>
          </a:prstGeom>
        </p:spPr>
      </p:pic>
      <p:sp>
        <p:nvSpPr>
          <p:cNvPr id="9" name="TextBox 8"/>
          <p:cNvSpPr txBox="1"/>
          <p:nvPr/>
        </p:nvSpPr>
        <p:spPr>
          <a:xfrm>
            <a:off x="0" y="1151408"/>
            <a:ext cx="3523508" cy="2031325"/>
          </a:xfrm>
          <a:prstGeom prst="rect">
            <a:avLst/>
          </a:prstGeom>
          <a:noFill/>
        </p:spPr>
        <p:txBody>
          <a:bodyPr wrap="none" rtlCol="0">
            <a:spAutoFit/>
          </a:bodyPr>
          <a:lstStyle/>
          <a:p>
            <a:r>
              <a:rPr lang="en-US" dirty="0" smtClean="0"/>
              <a:t>Newly Emergent (Identified) Strains</a:t>
            </a:r>
          </a:p>
          <a:p>
            <a:endParaRPr lang="en-US" dirty="0"/>
          </a:p>
          <a:p>
            <a:r>
              <a:rPr lang="en-US" dirty="0" err="1" smtClean="0"/>
              <a:t>FeMV</a:t>
            </a:r>
            <a:endParaRPr lang="en-US" dirty="0" smtClean="0"/>
          </a:p>
          <a:p>
            <a:r>
              <a:rPr lang="en-US" dirty="0" err="1" smtClean="0"/>
              <a:t>CeMV</a:t>
            </a:r>
            <a:endParaRPr lang="en-US" dirty="0" smtClean="0"/>
          </a:p>
          <a:p>
            <a:r>
              <a:rPr lang="en-US" dirty="0" err="1" smtClean="0"/>
              <a:t>Phocine</a:t>
            </a:r>
            <a:r>
              <a:rPr lang="en-US" dirty="0" smtClean="0"/>
              <a:t> Distemper</a:t>
            </a:r>
          </a:p>
          <a:p>
            <a:endParaRPr lang="en-US" dirty="0"/>
          </a:p>
          <a:p>
            <a:r>
              <a:rPr lang="en-US" dirty="0" smtClean="0"/>
              <a:t>Whole genome sequences</a:t>
            </a:r>
            <a:endParaRPr lang="en-US" dirty="0"/>
          </a:p>
        </p:txBody>
      </p:sp>
    </p:spTree>
    <p:extLst>
      <p:ext uri="{BB962C8B-B14F-4D97-AF65-F5344CB8AC3E}">
        <p14:creationId xmlns:p14="http://schemas.microsoft.com/office/powerpoint/2010/main" val="219010335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31765" y="230792"/>
            <a:ext cx="4077258" cy="923330"/>
          </a:xfrm>
          <a:prstGeom prst="rect">
            <a:avLst/>
          </a:prstGeom>
          <a:noFill/>
        </p:spPr>
        <p:txBody>
          <a:bodyPr wrap="none" rtlCol="0">
            <a:spAutoFit/>
          </a:bodyPr>
          <a:lstStyle/>
          <a:p>
            <a:r>
              <a:rPr lang="en-US" dirty="0" smtClean="0"/>
              <a:t>Scale: Strain Host Specificity and Origins</a:t>
            </a:r>
          </a:p>
          <a:p>
            <a:endParaRPr lang="en-US" dirty="0"/>
          </a:p>
          <a:p>
            <a:r>
              <a:rPr lang="en-US" dirty="0" smtClean="0"/>
              <a:t>Feline </a:t>
            </a:r>
            <a:r>
              <a:rPr lang="en-US" dirty="0" err="1" smtClean="0"/>
              <a:t>Morbillivirus</a:t>
            </a:r>
            <a:r>
              <a:rPr lang="en-US" dirty="0" smtClean="0"/>
              <a:t> Recent Diversification</a:t>
            </a:r>
            <a:endParaRPr lang="en-US" dirty="0"/>
          </a:p>
        </p:txBody>
      </p:sp>
      <p:pic>
        <p:nvPicPr>
          <p:cNvPr id="2" name="Picture 1"/>
          <p:cNvPicPr>
            <a:picLocks noChangeAspect="1"/>
          </p:cNvPicPr>
          <p:nvPr/>
        </p:nvPicPr>
        <p:blipFill>
          <a:blip r:embed="rId2"/>
          <a:stretch>
            <a:fillRect/>
          </a:stretch>
        </p:blipFill>
        <p:spPr>
          <a:xfrm>
            <a:off x="1371600" y="1498600"/>
            <a:ext cx="6388100" cy="3848100"/>
          </a:xfrm>
          <a:prstGeom prst="rect">
            <a:avLst/>
          </a:prstGeom>
        </p:spPr>
      </p:pic>
    </p:spTree>
    <p:extLst>
      <p:ext uri="{BB962C8B-B14F-4D97-AF65-F5344CB8AC3E}">
        <p14:creationId xmlns:p14="http://schemas.microsoft.com/office/powerpoint/2010/main" val="37623077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Scale: Pathogen evolution within </a:t>
            </a:r>
            <a:r>
              <a:rPr lang="en-US" sz="2800" dirty="0"/>
              <a:t>h</a:t>
            </a:r>
            <a:r>
              <a:rPr lang="en-US" sz="2800" dirty="0" smtClean="0"/>
              <a:t>ost individuals</a:t>
            </a:r>
            <a:endParaRPr lang="en-US" sz="2800" dirty="0"/>
          </a:p>
        </p:txBody>
      </p:sp>
      <p:sp>
        <p:nvSpPr>
          <p:cNvPr id="5" name="Content Placeholder 4"/>
          <p:cNvSpPr>
            <a:spLocks noGrp="1"/>
          </p:cNvSpPr>
          <p:nvPr>
            <p:ph idx="1"/>
          </p:nvPr>
        </p:nvSpPr>
        <p:spPr/>
        <p:txBody>
          <a:bodyPr>
            <a:normAutofit/>
          </a:bodyPr>
          <a:lstStyle/>
          <a:p>
            <a:r>
              <a:rPr lang="en-US" sz="2000" dirty="0" smtClean="0"/>
              <a:t>Multiply-infected individuals have increased frequency of recombinant formation</a:t>
            </a:r>
          </a:p>
          <a:p>
            <a:r>
              <a:rPr lang="en-US" sz="2000" dirty="0" smtClean="0"/>
              <a:t>Quasi-speciation</a:t>
            </a:r>
          </a:p>
          <a:p>
            <a:pPr lvl="1"/>
            <a:r>
              <a:rPr lang="en-US" sz="2000" dirty="0" err="1" smtClean="0"/>
              <a:t>Lentiviruses</a:t>
            </a:r>
            <a:endParaRPr lang="en-US" sz="2000" dirty="0" smtClean="0"/>
          </a:p>
          <a:p>
            <a:r>
              <a:rPr lang="en-US" sz="2000" dirty="0"/>
              <a:t>C</a:t>
            </a:r>
            <a:r>
              <a:rPr lang="en-US" sz="2000" dirty="0" smtClean="0"/>
              <a:t>lonal diversification</a:t>
            </a:r>
          </a:p>
          <a:p>
            <a:pPr lvl="1"/>
            <a:r>
              <a:rPr lang="en-US" sz="2000" dirty="0" smtClean="0"/>
              <a:t>Primate T-Cell Leukemia Viruses (long latency)</a:t>
            </a:r>
          </a:p>
          <a:p>
            <a:pPr lvl="1"/>
            <a:r>
              <a:rPr lang="en-US" sz="2000" dirty="0" smtClean="0"/>
              <a:t>Host-like genomic rates of change</a:t>
            </a:r>
          </a:p>
        </p:txBody>
      </p:sp>
    </p:spTree>
    <p:extLst>
      <p:ext uri="{BB962C8B-B14F-4D97-AF65-F5344CB8AC3E}">
        <p14:creationId xmlns:p14="http://schemas.microsoft.com/office/powerpoint/2010/main" val="3515382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7693" y="854653"/>
            <a:ext cx="7717268" cy="5300227"/>
          </a:xfrm>
          <a:prstGeom prst="rect">
            <a:avLst/>
          </a:prstGeom>
        </p:spPr>
      </p:pic>
      <p:sp>
        <p:nvSpPr>
          <p:cNvPr id="5" name="TextBox 4"/>
          <p:cNvSpPr txBox="1"/>
          <p:nvPr/>
        </p:nvSpPr>
        <p:spPr>
          <a:xfrm>
            <a:off x="1020781" y="522288"/>
            <a:ext cx="5942652" cy="369332"/>
          </a:xfrm>
          <a:prstGeom prst="rect">
            <a:avLst/>
          </a:prstGeom>
          <a:noFill/>
        </p:spPr>
        <p:txBody>
          <a:bodyPr wrap="none" rtlCol="0">
            <a:spAutoFit/>
          </a:bodyPr>
          <a:lstStyle/>
          <a:p>
            <a:r>
              <a:rPr lang="en-US" dirty="0" smtClean="0"/>
              <a:t>Quasi-speciation in Host-specific FIV In Natural Population of </a:t>
            </a:r>
            <a:endParaRPr lang="en-US" dirty="0"/>
          </a:p>
        </p:txBody>
      </p:sp>
    </p:spTree>
    <p:extLst>
      <p:ext uri="{BB962C8B-B14F-4D97-AF65-F5344CB8AC3E}">
        <p14:creationId xmlns:p14="http://schemas.microsoft.com/office/powerpoint/2010/main" val="951755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0" y="5110163"/>
            <a:ext cx="9144000" cy="1430337"/>
          </a:xfrm>
        </p:spPr>
        <p:txBody>
          <a:bodyPr>
            <a:normAutofit/>
          </a:bodyPr>
          <a:lstStyle/>
          <a:p>
            <a:pPr eaLnBrk="1" hangingPunct="1"/>
            <a:endParaRPr lang="en-US" sz="1800" i="1" dirty="0">
              <a:latin typeface="Calibri" charset="0"/>
              <a:ea typeface="ＭＳ Ｐゴシック" charset="0"/>
            </a:endParaRPr>
          </a:p>
        </p:txBody>
      </p:sp>
      <p:pic>
        <p:nvPicPr>
          <p:cNvPr id="14338" name="Picture 8" descr="design1b_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9463" y="160338"/>
            <a:ext cx="4808537"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Screen Shot 2017-06-07 at 8.52.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84976"/>
            <a:ext cx="9144000" cy="1886571"/>
          </a:xfrm>
          <a:prstGeom prst="rect">
            <a:avLst/>
          </a:prstGeom>
        </p:spPr>
      </p:pic>
    </p:spTree>
    <p:extLst>
      <p:ext uri="{BB962C8B-B14F-4D97-AF65-F5344CB8AC3E}">
        <p14:creationId xmlns:p14="http://schemas.microsoft.com/office/powerpoint/2010/main" val="36342333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r>
              <a:rPr lang="en-US" sz="3600" i="1">
                <a:latin typeface="Calibri" charset="0"/>
                <a:ea typeface="ＭＳ Ｐゴシック" charset="0"/>
              </a:rPr>
              <a:t>Global Distribution of Primate Species</a:t>
            </a:r>
          </a:p>
        </p:txBody>
      </p:sp>
      <p:pic>
        <p:nvPicPr>
          <p:cNvPr id="16386" name="Content Placeholder 3" descr="PDglobal2J.jpg"/>
          <p:cNvPicPr>
            <a:picLocks noGrp="1" noChangeAspect="1"/>
          </p:cNvPicPr>
          <p:nvPr>
            <p:ph idx="1"/>
          </p:nvPr>
        </p:nvPicPr>
        <p:blipFill>
          <a:blip r:embed="rId3">
            <a:extLst>
              <a:ext uri="{28A0092B-C50C-407E-A947-70E740481C1C}">
                <a14:useLocalDpi xmlns:a14="http://schemas.microsoft.com/office/drawing/2010/main" val="0"/>
              </a:ext>
            </a:extLst>
          </a:blip>
          <a:srcRect l="-1884" r="-1884"/>
          <a:stretch>
            <a:fillRect/>
          </a:stretch>
        </p:blipFill>
        <p:spPr/>
      </p:pic>
      <p:pic>
        <p:nvPicPr>
          <p:cNvPr id="16387" name="Content Placeholder 3" descr="topspiff3bK.jpg"/>
          <p:cNvPicPr>
            <a:picLocks noChangeAspect="1"/>
          </p:cNvPicPr>
          <p:nvPr/>
        </p:nvPicPr>
        <p:blipFill>
          <a:blip r:embed="rId4">
            <a:extLst>
              <a:ext uri="{28A0092B-C50C-407E-A947-70E740481C1C}">
                <a14:useLocalDpi xmlns:a14="http://schemas.microsoft.com/office/drawing/2010/main" val="0"/>
              </a:ext>
            </a:extLst>
          </a:blip>
          <a:srcRect t="-267285" b="-267285"/>
          <a:stretch>
            <a:fillRect/>
          </a:stretch>
        </p:blipFill>
        <p:spPr bwMode="auto">
          <a:xfrm>
            <a:off x="3695700" y="5041900"/>
            <a:ext cx="4833938"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6850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457200" y="0"/>
            <a:ext cx="8229600" cy="1143000"/>
          </a:xfrm>
        </p:spPr>
        <p:txBody>
          <a:bodyPr/>
          <a:lstStyle/>
          <a:p>
            <a:pPr eaLnBrk="1" hangingPunct="1"/>
            <a:r>
              <a:rPr lang="en-US" sz="2800" i="1">
                <a:latin typeface="Calibri" charset="0"/>
                <a:ea typeface="ＭＳ Ｐゴシック" charset="0"/>
              </a:rPr>
              <a:t>Laying the Foundation: The Complex Order of Primates</a:t>
            </a:r>
          </a:p>
        </p:txBody>
      </p:sp>
      <p:pic>
        <p:nvPicPr>
          <p:cNvPr id="18434" name="Content Placeholder 3" descr="hands.jpg"/>
          <p:cNvPicPr>
            <a:picLocks noGrp="1" noChangeAspect="1"/>
          </p:cNvPicPr>
          <p:nvPr>
            <p:ph idx="1"/>
          </p:nvPr>
        </p:nvPicPr>
        <p:blipFill>
          <a:blip r:embed="rId3">
            <a:extLst>
              <a:ext uri="{28A0092B-C50C-407E-A947-70E740481C1C}">
                <a14:useLocalDpi xmlns:a14="http://schemas.microsoft.com/office/drawing/2010/main" val="0"/>
              </a:ext>
            </a:extLst>
          </a:blip>
          <a:srcRect l="-10852" r="-10852"/>
          <a:stretch>
            <a:fillRect/>
          </a:stretch>
        </p:blipFill>
        <p:spPr>
          <a:xfrm>
            <a:off x="4127500" y="4275138"/>
            <a:ext cx="4694238" cy="2582862"/>
          </a:xfrm>
        </p:spPr>
      </p:pic>
      <p:sp>
        <p:nvSpPr>
          <p:cNvPr id="18435" name="TextBox 4"/>
          <p:cNvSpPr txBox="1">
            <a:spLocks noChangeArrowheads="1"/>
          </p:cNvSpPr>
          <p:nvPr/>
        </p:nvSpPr>
        <p:spPr bwMode="auto">
          <a:xfrm>
            <a:off x="457200" y="1143000"/>
            <a:ext cx="8364538"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i="1">
                <a:latin typeface="Calibri" charset="0"/>
              </a:rPr>
              <a:t>Initially imputed from morphological, adaptive, bio-geographical, reproductive and behavioral traits</a:t>
            </a:r>
          </a:p>
          <a:p>
            <a:pPr eaLnBrk="1" hangingPunct="1"/>
            <a:endParaRPr lang="en-US" sz="2000" i="1">
              <a:latin typeface="Calibri" charset="0"/>
            </a:endParaRPr>
          </a:p>
          <a:p>
            <a:pPr eaLnBrk="1" hangingPunct="1"/>
            <a:r>
              <a:rPr lang="en-US" sz="2000" i="1">
                <a:latin typeface="Calibri" charset="0"/>
              </a:rPr>
              <a:t>Species counts range from 261-377,  ~ 630 species, subspecies</a:t>
            </a:r>
          </a:p>
          <a:p>
            <a:pPr eaLnBrk="1" hangingPunct="1"/>
            <a:r>
              <a:rPr lang="en-US" sz="2000" i="1">
                <a:latin typeface="Calibri" charset="0"/>
              </a:rPr>
              <a:t>Genera count range from 67-69 or more?</a:t>
            </a:r>
          </a:p>
          <a:p>
            <a:pPr eaLnBrk="1" hangingPunct="1"/>
            <a:endParaRPr lang="en-US" sz="2000" i="1">
              <a:latin typeface="Calibri" charset="0"/>
            </a:endParaRPr>
          </a:p>
          <a:p>
            <a:pPr eaLnBrk="1" hangingPunct="1"/>
            <a:r>
              <a:rPr lang="en-US" sz="2000" i="1">
                <a:latin typeface="Calibri" charset="0"/>
              </a:rPr>
              <a:t>Genetic studies have been informative but limited:</a:t>
            </a:r>
          </a:p>
          <a:p>
            <a:pPr lvl="1" eaLnBrk="1" hangingPunct="1"/>
            <a:r>
              <a:rPr lang="en-US" sz="1800" i="1">
                <a:latin typeface="Calibri" charset="0"/>
              </a:rPr>
              <a:t>Too few taxa</a:t>
            </a:r>
          </a:p>
          <a:p>
            <a:pPr lvl="1" eaLnBrk="1" hangingPunct="1"/>
            <a:r>
              <a:rPr lang="en-US" sz="1800" i="1">
                <a:latin typeface="Calibri" charset="0"/>
              </a:rPr>
              <a:t>Too few gene regions</a:t>
            </a:r>
          </a:p>
          <a:p>
            <a:pPr lvl="1" eaLnBrk="1" hangingPunct="1"/>
            <a:r>
              <a:rPr lang="en-US" sz="1800" i="1">
                <a:latin typeface="Calibri" charset="0"/>
              </a:rPr>
              <a:t>Super-matrix of all published sequences large proportion of missing data (59-85%) per taxon</a:t>
            </a:r>
          </a:p>
          <a:p>
            <a:pPr eaLnBrk="1" hangingPunct="1"/>
            <a:endParaRPr lang="en-US" sz="1600">
              <a:latin typeface="Calibri" charset="0"/>
            </a:endParaRPr>
          </a:p>
        </p:txBody>
      </p:sp>
    </p:spTree>
    <p:extLst>
      <p:ext uri="{BB962C8B-B14F-4D97-AF65-F5344CB8AC3E}">
        <p14:creationId xmlns:p14="http://schemas.microsoft.com/office/powerpoint/2010/main" val="184393971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Box 128"/>
          <p:cNvSpPr txBox="1">
            <a:spLocks noChangeArrowheads="1"/>
          </p:cNvSpPr>
          <p:nvPr/>
        </p:nvSpPr>
        <p:spPr bwMode="auto">
          <a:xfrm>
            <a:off x="5554663" y="63500"/>
            <a:ext cx="106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Calibri" charset="0"/>
              </a:rPr>
              <a:t>Methods</a:t>
            </a:r>
          </a:p>
        </p:txBody>
      </p:sp>
      <p:pic>
        <p:nvPicPr>
          <p:cNvPr id="21506" name="Picture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 y="63500"/>
            <a:ext cx="5302250"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1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8788" y="450850"/>
            <a:ext cx="368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13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08425" y="1654175"/>
            <a:ext cx="4191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13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71975" y="3092450"/>
            <a:ext cx="3317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3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37075" y="4210050"/>
            <a:ext cx="3778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3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37088" y="4637088"/>
            <a:ext cx="514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12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537075" y="5402263"/>
            <a:ext cx="3571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txBox="1">
            <a:spLocks/>
          </p:cNvSpPr>
          <p:nvPr/>
        </p:nvSpPr>
        <p:spPr>
          <a:xfrm>
            <a:off x="5554663" y="450850"/>
            <a:ext cx="3589337" cy="6203950"/>
          </a:xfrm>
          <a:prstGeom prst="rect">
            <a:avLst/>
          </a:prstGeom>
        </p:spPr>
        <p:txBody>
          <a:bodyPr>
            <a:normAutofit fontScale="40000" lnSpcReduction="20000"/>
          </a:bodyPr>
          <a:lstStyle/>
          <a:p>
            <a:pPr marL="342900" indent="-342900" fontAlgn="auto">
              <a:spcBef>
                <a:spcPct val="20000"/>
              </a:spcBef>
              <a:spcAft>
                <a:spcPts val="0"/>
              </a:spcAft>
              <a:buFont typeface="Arial"/>
              <a:buChar char="•"/>
              <a:defRPr/>
            </a:pPr>
            <a:r>
              <a:rPr lang="en-US" sz="2800" i="1" dirty="0">
                <a:latin typeface="+mn-lt"/>
                <a:ea typeface="+mn-ea"/>
                <a:cs typeface="+mn-cs"/>
              </a:rPr>
              <a:t>SAMPLING</a:t>
            </a:r>
          </a:p>
          <a:p>
            <a:pPr marL="342900" indent="-342900" fontAlgn="auto">
              <a:spcBef>
                <a:spcPct val="20000"/>
              </a:spcBef>
              <a:spcAft>
                <a:spcPts val="0"/>
              </a:spcAft>
              <a:buFont typeface="Arial"/>
              <a:buChar char="•"/>
              <a:defRPr/>
            </a:pPr>
            <a:r>
              <a:rPr lang="en-US" sz="2800" i="1" dirty="0">
                <a:latin typeface="+mn-lt"/>
                <a:ea typeface="+mn-ea"/>
                <a:cs typeface="+mn-cs"/>
              </a:rPr>
              <a:t>Representing 90% of diversity present in Primate Order</a:t>
            </a:r>
          </a:p>
          <a:p>
            <a:pPr marL="800100" lvl="1" indent="-342900" fontAlgn="auto">
              <a:spcBef>
                <a:spcPct val="20000"/>
              </a:spcBef>
              <a:spcAft>
                <a:spcPts val="0"/>
              </a:spcAft>
              <a:buFont typeface="Arial"/>
              <a:buChar char="•"/>
              <a:defRPr/>
            </a:pPr>
            <a:r>
              <a:rPr lang="en-US" sz="2800" i="1" dirty="0">
                <a:latin typeface="+mn-lt"/>
                <a:ea typeface="+mn-ea"/>
                <a:cs typeface="+mn-cs"/>
              </a:rPr>
              <a:t>~90% genera, ~50% species</a:t>
            </a:r>
          </a:p>
          <a:p>
            <a:pPr marL="342900" indent="-342900" fontAlgn="auto">
              <a:spcBef>
                <a:spcPct val="20000"/>
              </a:spcBef>
              <a:spcAft>
                <a:spcPts val="0"/>
              </a:spcAft>
              <a:buFont typeface="Arial"/>
              <a:buChar char="•"/>
              <a:defRPr/>
            </a:pPr>
            <a:r>
              <a:rPr lang="en-US" sz="2800" i="1" dirty="0">
                <a:latin typeface="+mn-lt"/>
                <a:ea typeface="+mn-ea"/>
                <a:cs typeface="+mn-cs"/>
              </a:rPr>
              <a:t>Boxed species are those either completed or in progress for Whole Genome Sequence</a:t>
            </a:r>
          </a:p>
          <a:p>
            <a:pPr marL="342900" indent="-342900" fontAlgn="auto">
              <a:spcBef>
                <a:spcPct val="20000"/>
              </a:spcBef>
              <a:spcAft>
                <a:spcPts val="0"/>
              </a:spcAft>
              <a:buFont typeface="Arial"/>
              <a:buChar char="•"/>
              <a:defRPr/>
            </a:pPr>
            <a:r>
              <a:rPr lang="en-US" sz="2800" i="1" dirty="0">
                <a:latin typeface="+mn-lt"/>
                <a:ea typeface="+mn-ea"/>
                <a:cs typeface="+mn-cs"/>
              </a:rPr>
              <a:t>60 Primate Genera, 5 </a:t>
            </a:r>
            <a:r>
              <a:rPr lang="en-US" sz="2800" i="1" dirty="0" err="1">
                <a:latin typeface="+mn-lt"/>
                <a:ea typeface="+mn-ea"/>
                <a:cs typeface="+mn-cs"/>
              </a:rPr>
              <a:t>outgroups</a:t>
            </a:r>
            <a:r>
              <a:rPr lang="en-US" sz="2800" i="1" dirty="0">
                <a:latin typeface="+mn-lt"/>
                <a:ea typeface="+mn-ea"/>
                <a:cs typeface="+mn-cs"/>
              </a:rPr>
              <a:t>, </a:t>
            </a:r>
          </a:p>
          <a:p>
            <a:pPr marL="342900" indent="-342900" fontAlgn="auto">
              <a:spcBef>
                <a:spcPct val="20000"/>
              </a:spcBef>
              <a:spcAft>
                <a:spcPts val="0"/>
              </a:spcAft>
              <a:buFont typeface="Arial"/>
              <a:buChar char="•"/>
              <a:defRPr/>
            </a:pPr>
            <a:endParaRPr lang="en-US" sz="2800" i="1" dirty="0">
              <a:latin typeface="+mn-lt"/>
              <a:ea typeface="+mn-ea"/>
              <a:cs typeface="+mn-cs"/>
            </a:endParaRPr>
          </a:p>
          <a:p>
            <a:pPr marL="342900" indent="-342900" fontAlgn="auto">
              <a:spcBef>
                <a:spcPct val="20000"/>
              </a:spcBef>
              <a:spcAft>
                <a:spcPts val="0"/>
              </a:spcAft>
              <a:buFont typeface="Arial"/>
              <a:buChar char="•"/>
              <a:defRPr/>
            </a:pPr>
            <a:r>
              <a:rPr lang="en-US" sz="2800" i="1" dirty="0">
                <a:latin typeface="+mn-lt"/>
                <a:ea typeface="+mn-ea"/>
                <a:cs typeface="+mn-cs"/>
              </a:rPr>
              <a:t>Informative </a:t>
            </a:r>
            <a:r>
              <a:rPr lang="en-US" sz="2800" i="1" dirty="0" smtClean="0">
                <a:latin typeface="+mn-lt"/>
                <a:ea typeface="+mn-ea"/>
                <a:cs typeface="+mn-cs"/>
              </a:rPr>
              <a:t>genes </a:t>
            </a:r>
            <a:r>
              <a:rPr lang="en-US" sz="2800" i="1" dirty="0">
                <a:latin typeface="+mn-lt"/>
                <a:ea typeface="+mn-ea"/>
                <a:cs typeface="+mn-cs"/>
              </a:rPr>
              <a:t>of primate evolution</a:t>
            </a:r>
          </a:p>
          <a:p>
            <a:pPr marL="800100" lvl="1" indent="-342900" fontAlgn="auto">
              <a:spcBef>
                <a:spcPct val="20000"/>
              </a:spcBef>
              <a:spcAft>
                <a:spcPts val="0"/>
              </a:spcAft>
              <a:buFont typeface="Arial"/>
              <a:buChar char="•"/>
              <a:defRPr/>
            </a:pPr>
            <a:r>
              <a:rPr lang="en-US" sz="2800" i="1" dirty="0">
                <a:latin typeface="+mn-lt"/>
                <a:ea typeface="+mn-ea"/>
                <a:cs typeface="+mn-cs"/>
              </a:rPr>
              <a:t>54 genes </a:t>
            </a:r>
          </a:p>
          <a:p>
            <a:pPr marL="800100" lvl="1" indent="-342900" fontAlgn="auto">
              <a:spcBef>
                <a:spcPct val="20000"/>
              </a:spcBef>
              <a:spcAft>
                <a:spcPts val="0"/>
              </a:spcAft>
              <a:buFont typeface="Arial"/>
              <a:buChar char="•"/>
              <a:defRPr/>
            </a:pPr>
            <a:r>
              <a:rPr lang="en-US" sz="2800" i="1" dirty="0" err="1">
                <a:latin typeface="+mn-lt"/>
                <a:ea typeface="+mn-ea"/>
                <a:cs typeface="+mn-cs"/>
              </a:rPr>
              <a:t>Exon</a:t>
            </a:r>
            <a:r>
              <a:rPr lang="en-US" sz="2800" i="1" dirty="0">
                <a:latin typeface="+mn-lt"/>
                <a:ea typeface="+mn-ea"/>
                <a:cs typeface="+mn-cs"/>
              </a:rPr>
              <a:t>, </a:t>
            </a:r>
            <a:r>
              <a:rPr lang="en-US" sz="2800" i="1" dirty="0" err="1">
                <a:latin typeface="+mn-lt"/>
                <a:ea typeface="+mn-ea"/>
                <a:cs typeface="+mn-cs"/>
              </a:rPr>
              <a:t>intron</a:t>
            </a:r>
            <a:r>
              <a:rPr lang="en-US" sz="2800" i="1" dirty="0">
                <a:latin typeface="+mn-lt"/>
                <a:ea typeface="+mn-ea"/>
                <a:cs typeface="+mn-cs"/>
              </a:rPr>
              <a:t>, UTR regions</a:t>
            </a:r>
          </a:p>
          <a:p>
            <a:pPr marL="800100" lvl="1" indent="-342900" fontAlgn="auto">
              <a:spcBef>
                <a:spcPct val="20000"/>
              </a:spcBef>
              <a:spcAft>
                <a:spcPts val="0"/>
              </a:spcAft>
              <a:buFont typeface="Arial"/>
              <a:buChar char="•"/>
              <a:defRPr/>
            </a:pPr>
            <a:r>
              <a:rPr lang="en-US" sz="2800" i="1" dirty="0">
                <a:latin typeface="+mn-lt"/>
                <a:ea typeface="+mn-ea"/>
                <a:cs typeface="+mn-cs"/>
              </a:rPr>
              <a:t>X, Y and </a:t>
            </a:r>
            <a:r>
              <a:rPr lang="en-US" sz="2800" i="1" dirty="0" smtClean="0">
                <a:latin typeface="+mn-lt"/>
                <a:ea typeface="+mn-ea"/>
                <a:cs typeface="+mn-cs"/>
              </a:rPr>
              <a:t>Autosome </a:t>
            </a:r>
            <a:r>
              <a:rPr lang="en-US" sz="2800" i="1" dirty="0">
                <a:latin typeface="+mn-lt"/>
                <a:ea typeface="+mn-ea"/>
                <a:cs typeface="+mn-cs"/>
              </a:rPr>
              <a:t>locations</a:t>
            </a:r>
          </a:p>
          <a:p>
            <a:pPr marL="342900" indent="-342900" fontAlgn="auto">
              <a:spcBef>
                <a:spcPct val="20000"/>
              </a:spcBef>
              <a:spcAft>
                <a:spcPts val="0"/>
              </a:spcAft>
              <a:buFont typeface="Arial"/>
              <a:buChar char="•"/>
              <a:defRPr/>
            </a:pPr>
            <a:endParaRPr lang="en-US" sz="2800" i="1" dirty="0">
              <a:latin typeface="+mn-lt"/>
              <a:ea typeface="+mn-ea"/>
              <a:cs typeface="+mn-cs"/>
            </a:endParaRPr>
          </a:p>
          <a:p>
            <a:pPr marL="342900" indent="-342900" fontAlgn="auto">
              <a:spcBef>
                <a:spcPct val="20000"/>
              </a:spcBef>
              <a:spcAft>
                <a:spcPts val="0"/>
              </a:spcAft>
              <a:buFont typeface="Arial"/>
              <a:buChar char="•"/>
              <a:defRPr/>
            </a:pPr>
            <a:r>
              <a:rPr lang="en-US" sz="2824" i="1" dirty="0">
                <a:latin typeface="+mn-lt"/>
                <a:ea typeface="+mn-ea"/>
                <a:cs typeface="+mn-cs"/>
              </a:rPr>
              <a:t>Large-Scale Sequencing</a:t>
            </a:r>
          </a:p>
          <a:p>
            <a:pPr marL="800100" lvl="1" indent="-342900" fontAlgn="auto">
              <a:spcBef>
                <a:spcPct val="20000"/>
              </a:spcBef>
              <a:spcAft>
                <a:spcPts val="0"/>
              </a:spcAft>
              <a:buFont typeface="Arial"/>
              <a:buChar char="•"/>
              <a:defRPr/>
            </a:pPr>
            <a:r>
              <a:rPr lang="en-US" sz="2824" i="1" dirty="0">
                <a:latin typeface="+mn-lt"/>
                <a:ea typeface="+mn-ea"/>
                <a:cs typeface="+mn-cs"/>
              </a:rPr>
              <a:t>43,943 sites edited to 34,927 sites</a:t>
            </a:r>
          </a:p>
          <a:p>
            <a:pPr marL="800100" lvl="1" indent="-342900" fontAlgn="auto">
              <a:spcBef>
                <a:spcPct val="20000"/>
              </a:spcBef>
              <a:spcAft>
                <a:spcPts val="0"/>
              </a:spcAft>
              <a:buFont typeface="Arial"/>
              <a:buChar char="•"/>
              <a:defRPr/>
            </a:pPr>
            <a:r>
              <a:rPr lang="en-US" sz="2800" i="1" dirty="0">
                <a:latin typeface="+mn-lt"/>
                <a:ea typeface="+mn-ea"/>
                <a:cs typeface="+mn-cs"/>
              </a:rPr>
              <a:t>8.4 Mb data reduced to 6.7 Mb of aligned sequence data</a:t>
            </a:r>
          </a:p>
          <a:p>
            <a:pPr marL="342900" indent="-342900" fontAlgn="auto">
              <a:spcBef>
                <a:spcPct val="20000"/>
              </a:spcBef>
              <a:spcAft>
                <a:spcPts val="0"/>
              </a:spcAft>
              <a:buFont typeface="Arial"/>
              <a:buChar char="•"/>
              <a:defRPr/>
            </a:pPr>
            <a:endParaRPr lang="en-US" sz="2800" i="1" dirty="0">
              <a:latin typeface="+mn-lt"/>
              <a:ea typeface="+mn-ea"/>
              <a:cs typeface="+mn-cs"/>
            </a:endParaRPr>
          </a:p>
          <a:p>
            <a:pPr marL="342900" indent="-342900" fontAlgn="auto">
              <a:spcBef>
                <a:spcPct val="20000"/>
              </a:spcBef>
              <a:spcAft>
                <a:spcPts val="0"/>
              </a:spcAft>
              <a:buFont typeface="Arial"/>
              <a:buChar char="•"/>
              <a:defRPr/>
            </a:pPr>
            <a:r>
              <a:rPr lang="en-US" sz="2800" i="1" dirty="0">
                <a:latin typeface="+mn-lt"/>
                <a:ea typeface="+mn-ea"/>
                <a:cs typeface="+mn-cs"/>
              </a:rPr>
              <a:t>PHYLOGENETIC RECONSTRUCTION</a:t>
            </a:r>
          </a:p>
          <a:p>
            <a:pPr marL="342900" indent="-342900" fontAlgn="auto">
              <a:spcBef>
                <a:spcPct val="20000"/>
              </a:spcBef>
              <a:spcAft>
                <a:spcPts val="0"/>
              </a:spcAft>
              <a:buFont typeface="Arial"/>
              <a:buChar char="•"/>
              <a:defRPr/>
            </a:pPr>
            <a:endParaRPr lang="en-US" sz="2800" i="1" dirty="0">
              <a:latin typeface="+mn-lt"/>
              <a:ea typeface="+mn-ea"/>
              <a:cs typeface="+mn-cs"/>
            </a:endParaRPr>
          </a:p>
          <a:p>
            <a:pPr marL="342900" indent="-342900" fontAlgn="auto">
              <a:spcBef>
                <a:spcPct val="20000"/>
              </a:spcBef>
              <a:spcAft>
                <a:spcPts val="0"/>
              </a:spcAft>
              <a:buFont typeface="Arial"/>
              <a:buChar char="•"/>
              <a:defRPr/>
            </a:pPr>
            <a:r>
              <a:rPr lang="en-US" sz="2800" i="1" dirty="0">
                <a:latin typeface="+mn-lt"/>
                <a:ea typeface="+mn-ea"/>
                <a:cs typeface="+mn-cs"/>
              </a:rPr>
              <a:t>Maximum Likelihood (</a:t>
            </a:r>
            <a:r>
              <a:rPr lang="en-US" sz="2800" i="1" dirty="0" err="1">
                <a:latin typeface="+mn-lt"/>
                <a:ea typeface="+mn-ea"/>
                <a:cs typeface="+mn-cs"/>
              </a:rPr>
              <a:t>Garli</a:t>
            </a:r>
            <a:r>
              <a:rPr lang="en-US" sz="2800" i="1" dirty="0">
                <a:latin typeface="+mn-lt"/>
                <a:ea typeface="+mn-ea"/>
                <a:cs typeface="+mn-cs"/>
              </a:rPr>
              <a:t> </a:t>
            </a:r>
            <a:r>
              <a:rPr lang="en-US" sz="2800" i="1" dirty="0" err="1">
                <a:latin typeface="+mn-lt"/>
                <a:ea typeface="+mn-ea"/>
                <a:cs typeface="+mn-cs"/>
              </a:rPr>
              <a:t>ver</a:t>
            </a:r>
            <a:r>
              <a:rPr lang="en-US" sz="2800" i="1" dirty="0">
                <a:latin typeface="+mn-lt"/>
                <a:ea typeface="+mn-ea"/>
                <a:cs typeface="+mn-cs"/>
              </a:rPr>
              <a:t> 0.96)</a:t>
            </a:r>
          </a:p>
          <a:p>
            <a:pPr marL="342900" indent="-342900" fontAlgn="auto">
              <a:spcBef>
                <a:spcPct val="20000"/>
              </a:spcBef>
              <a:spcAft>
                <a:spcPts val="0"/>
              </a:spcAft>
              <a:buFont typeface="Arial"/>
              <a:buChar char="•"/>
              <a:defRPr/>
            </a:pPr>
            <a:r>
              <a:rPr lang="en-US" sz="2800" i="1" dirty="0">
                <a:latin typeface="+mn-lt"/>
                <a:ea typeface="+mn-ea"/>
                <a:cs typeface="+mn-cs"/>
              </a:rPr>
              <a:t>Maximum Parsimony (PAUP </a:t>
            </a:r>
            <a:r>
              <a:rPr lang="en-US" sz="2800" i="1" dirty="0" err="1">
                <a:latin typeface="+mn-lt"/>
                <a:ea typeface="+mn-ea"/>
                <a:cs typeface="+mn-cs"/>
              </a:rPr>
              <a:t>ver</a:t>
            </a:r>
            <a:r>
              <a:rPr lang="en-US" sz="2800" i="1" dirty="0">
                <a:latin typeface="+mn-lt"/>
                <a:ea typeface="+mn-ea"/>
                <a:cs typeface="+mn-cs"/>
              </a:rPr>
              <a:t> 4d106dev_icc)</a:t>
            </a:r>
          </a:p>
          <a:p>
            <a:pPr marL="342900" indent="-342900" fontAlgn="auto">
              <a:spcBef>
                <a:spcPct val="20000"/>
              </a:spcBef>
              <a:spcAft>
                <a:spcPts val="0"/>
              </a:spcAft>
              <a:buFont typeface="Arial"/>
              <a:buChar char="•"/>
              <a:defRPr/>
            </a:pPr>
            <a:endParaRPr lang="en-US" sz="2800" i="1" dirty="0">
              <a:latin typeface="+mn-lt"/>
              <a:ea typeface="+mn-ea"/>
              <a:cs typeface="+mn-cs"/>
            </a:endParaRPr>
          </a:p>
          <a:p>
            <a:pPr marL="342900" indent="-342900" fontAlgn="auto">
              <a:spcBef>
                <a:spcPct val="20000"/>
              </a:spcBef>
              <a:spcAft>
                <a:spcPts val="0"/>
              </a:spcAft>
              <a:buFont typeface="Arial"/>
              <a:buChar char="•"/>
              <a:defRPr/>
            </a:pPr>
            <a:r>
              <a:rPr lang="en-US" sz="2800" i="1" dirty="0">
                <a:latin typeface="+mn-lt"/>
                <a:ea typeface="+mn-ea"/>
                <a:cs typeface="+mn-cs"/>
              </a:rPr>
              <a:t>DATING NODES (BEAST)</a:t>
            </a:r>
          </a:p>
          <a:p>
            <a:pPr marL="342900" indent="-342900" fontAlgn="auto">
              <a:spcBef>
                <a:spcPct val="20000"/>
              </a:spcBef>
              <a:spcAft>
                <a:spcPts val="0"/>
              </a:spcAft>
              <a:defRPr/>
            </a:pPr>
            <a:r>
              <a:rPr lang="en-US" sz="2800" i="1" dirty="0">
                <a:latin typeface="+mn-lt"/>
                <a:ea typeface="+mn-ea"/>
                <a:cs typeface="+mn-cs"/>
              </a:rPr>
              <a:t> 	Calibrated by fossil record</a:t>
            </a:r>
          </a:p>
          <a:p>
            <a:pPr marL="342900" indent="-342900" fontAlgn="auto">
              <a:spcBef>
                <a:spcPct val="20000"/>
              </a:spcBef>
              <a:spcAft>
                <a:spcPts val="0"/>
              </a:spcAft>
              <a:defRPr/>
            </a:pPr>
            <a:r>
              <a:rPr lang="en-US" sz="2800" i="1" dirty="0">
                <a:latin typeface="+mn-lt"/>
                <a:ea typeface="+mn-ea"/>
                <a:cs typeface="+mn-cs"/>
              </a:rPr>
              <a:t>		A  </a:t>
            </a:r>
            <a:r>
              <a:rPr lang="en-US" sz="2800" i="1" dirty="0" err="1">
                <a:latin typeface="+mn-lt"/>
                <a:ea typeface="+mn-ea"/>
                <a:cs typeface="+mn-cs"/>
              </a:rPr>
              <a:t>Galigidae-Lorisidae</a:t>
            </a:r>
            <a:r>
              <a:rPr lang="en-US" sz="2800" i="1" dirty="0">
                <a:latin typeface="+mn-lt"/>
                <a:ea typeface="+mn-ea"/>
                <a:cs typeface="+mn-cs"/>
              </a:rPr>
              <a:t> split 38-42 MYA</a:t>
            </a:r>
          </a:p>
          <a:p>
            <a:pPr marL="342900" indent="-342900" fontAlgn="auto">
              <a:spcBef>
                <a:spcPct val="20000"/>
              </a:spcBef>
              <a:spcAft>
                <a:spcPts val="0"/>
              </a:spcAft>
              <a:defRPr/>
            </a:pPr>
            <a:r>
              <a:rPr lang="en-US" sz="2800" i="1" dirty="0">
                <a:latin typeface="+mn-lt"/>
                <a:ea typeface="+mn-ea"/>
                <a:cs typeface="+mn-cs"/>
              </a:rPr>
              <a:t>		B  </a:t>
            </a:r>
            <a:r>
              <a:rPr lang="en-US" sz="2800" i="1" dirty="0" err="1">
                <a:latin typeface="+mn-lt"/>
                <a:ea typeface="+mn-ea"/>
                <a:cs typeface="+mn-cs"/>
              </a:rPr>
              <a:t>Simiiformes</a:t>
            </a:r>
            <a:r>
              <a:rPr lang="en-US" sz="2800" i="1" dirty="0">
                <a:latin typeface="+mn-lt"/>
                <a:ea typeface="+mn-ea"/>
                <a:cs typeface="+mn-cs"/>
              </a:rPr>
              <a:t> 36-50 MYA</a:t>
            </a:r>
          </a:p>
          <a:p>
            <a:pPr marL="342900" indent="-342900" fontAlgn="auto">
              <a:spcBef>
                <a:spcPct val="20000"/>
              </a:spcBef>
              <a:spcAft>
                <a:spcPts val="0"/>
              </a:spcAft>
              <a:defRPr/>
            </a:pPr>
            <a:r>
              <a:rPr lang="en-US" sz="2800" i="1" dirty="0">
                <a:latin typeface="+mn-lt"/>
                <a:ea typeface="+mn-ea"/>
                <a:cs typeface="+mn-cs"/>
              </a:rPr>
              <a:t>		C  </a:t>
            </a:r>
            <a:r>
              <a:rPr lang="en-US" sz="2800" i="1" dirty="0" err="1">
                <a:latin typeface="+mn-lt"/>
                <a:ea typeface="+mn-ea"/>
                <a:cs typeface="+mn-cs"/>
              </a:rPr>
              <a:t>Catarrhini</a:t>
            </a:r>
            <a:r>
              <a:rPr lang="en-US" sz="2800" i="1" dirty="0">
                <a:latin typeface="+mn-lt"/>
                <a:ea typeface="+mn-ea"/>
                <a:cs typeface="+mn-cs"/>
              </a:rPr>
              <a:t> 20-38 MYA</a:t>
            </a:r>
          </a:p>
          <a:p>
            <a:pPr marL="342900" indent="-342900" fontAlgn="auto">
              <a:spcBef>
                <a:spcPct val="20000"/>
              </a:spcBef>
              <a:spcAft>
                <a:spcPts val="0"/>
              </a:spcAft>
              <a:defRPr/>
            </a:pPr>
            <a:r>
              <a:rPr lang="en-US" sz="2800" i="1" dirty="0">
                <a:latin typeface="+mn-lt"/>
                <a:ea typeface="+mn-ea"/>
                <a:cs typeface="+mn-cs"/>
              </a:rPr>
              <a:t>		D </a:t>
            </a:r>
            <a:r>
              <a:rPr lang="en-US" sz="2800" i="1" dirty="0" err="1">
                <a:latin typeface="+mn-lt"/>
                <a:ea typeface="+mn-ea"/>
                <a:cs typeface="+mn-cs"/>
              </a:rPr>
              <a:t>Platyrrhini</a:t>
            </a:r>
            <a:r>
              <a:rPr lang="en-US" sz="2800" i="1" dirty="0">
                <a:latin typeface="+mn-lt"/>
                <a:ea typeface="+mn-ea"/>
                <a:cs typeface="+mn-cs"/>
              </a:rPr>
              <a:t> 20-27 MYA</a:t>
            </a:r>
          </a:p>
          <a:p>
            <a:pPr marL="342900" indent="-342900" fontAlgn="auto">
              <a:spcBef>
                <a:spcPct val="20000"/>
              </a:spcBef>
              <a:spcAft>
                <a:spcPts val="0"/>
              </a:spcAft>
              <a:defRPr/>
            </a:pPr>
            <a:r>
              <a:rPr lang="en-US" sz="2800" i="1" dirty="0">
                <a:latin typeface="+mn-lt"/>
                <a:ea typeface="+mn-ea"/>
                <a:cs typeface="+mn-cs"/>
              </a:rPr>
              <a:t>		E  </a:t>
            </a:r>
            <a:r>
              <a:rPr lang="en-US" sz="2800" i="1" dirty="0" err="1">
                <a:latin typeface="+mn-lt"/>
                <a:ea typeface="+mn-ea"/>
                <a:cs typeface="+mn-cs"/>
              </a:rPr>
              <a:t>Papionini</a:t>
            </a:r>
            <a:r>
              <a:rPr lang="en-US" sz="2800" i="1" dirty="0">
                <a:latin typeface="+mn-lt"/>
                <a:ea typeface="+mn-ea"/>
                <a:cs typeface="+mn-cs"/>
              </a:rPr>
              <a:t> 6-8 MYA</a:t>
            </a:r>
          </a:p>
          <a:p>
            <a:pPr marL="342900" indent="-342900" fontAlgn="auto">
              <a:spcBef>
                <a:spcPct val="20000"/>
              </a:spcBef>
              <a:spcAft>
                <a:spcPts val="0"/>
              </a:spcAft>
              <a:defRPr/>
            </a:pPr>
            <a:r>
              <a:rPr lang="en-US" sz="2800" i="1" dirty="0">
                <a:latin typeface="+mn-lt"/>
                <a:ea typeface="+mn-ea"/>
                <a:cs typeface="+mn-cs"/>
              </a:rPr>
              <a:t>		F  </a:t>
            </a:r>
            <a:r>
              <a:rPr lang="en-US" sz="2800" i="1" dirty="0" err="1">
                <a:latin typeface="+mn-lt"/>
                <a:ea typeface="+mn-ea"/>
                <a:cs typeface="+mn-cs"/>
              </a:rPr>
              <a:t>Theropithecus</a:t>
            </a:r>
            <a:r>
              <a:rPr lang="en-US" sz="2800" i="1" dirty="0">
                <a:latin typeface="+mn-lt"/>
                <a:ea typeface="+mn-ea"/>
                <a:cs typeface="+mn-cs"/>
              </a:rPr>
              <a:t> 3.5-4.5 MYA</a:t>
            </a:r>
          </a:p>
          <a:p>
            <a:pPr marL="342900" indent="-342900" fontAlgn="auto">
              <a:spcBef>
                <a:spcPct val="20000"/>
              </a:spcBef>
              <a:spcAft>
                <a:spcPts val="0"/>
              </a:spcAft>
              <a:defRPr/>
            </a:pPr>
            <a:r>
              <a:rPr lang="en-US" sz="2800" i="1" dirty="0">
                <a:latin typeface="+mn-lt"/>
                <a:ea typeface="+mn-ea"/>
                <a:cs typeface="+mn-cs"/>
              </a:rPr>
              <a:t>		G  </a:t>
            </a:r>
            <a:r>
              <a:rPr lang="en-US" sz="2800" i="1" dirty="0" err="1">
                <a:latin typeface="+mn-lt"/>
                <a:ea typeface="+mn-ea"/>
                <a:cs typeface="+mn-cs"/>
              </a:rPr>
              <a:t>Hominidae</a:t>
            </a:r>
            <a:r>
              <a:rPr lang="en-US" sz="2800" i="1" dirty="0">
                <a:latin typeface="+mn-lt"/>
                <a:ea typeface="+mn-ea"/>
                <a:cs typeface="+mn-cs"/>
              </a:rPr>
              <a:t> 13-18 MYA</a:t>
            </a:r>
          </a:p>
          <a:p>
            <a:pPr marL="342900" indent="-342900" fontAlgn="auto">
              <a:spcBef>
                <a:spcPct val="20000"/>
              </a:spcBef>
              <a:spcAft>
                <a:spcPts val="0"/>
              </a:spcAft>
              <a:defRPr/>
            </a:pPr>
            <a:r>
              <a:rPr lang="en-US" sz="2800" i="1" dirty="0">
                <a:latin typeface="+mn-lt"/>
                <a:ea typeface="+mn-ea"/>
                <a:cs typeface="+mn-cs"/>
              </a:rPr>
              <a:t>		H  Homo-Pan split  6-7 MYA</a:t>
            </a:r>
          </a:p>
        </p:txBody>
      </p:sp>
    </p:spTree>
    <p:extLst>
      <p:ext uri="{BB962C8B-B14F-4D97-AF65-F5344CB8AC3E}">
        <p14:creationId xmlns:p14="http://schemas.microsoft.com/office/powerpoint/2010/main" val="12413474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381000"/>
            <a:ext cx="7772400" cy="1143000"/>
          </a:xfrm>
        </p:spPr>
        <p:txBody>
          <a:bodyPr/>
          <a:lstStyle/>
          <a:p>
            <a:pPr eaLnBrk="1" hangingPunct="1"/>
            <a:r>
              <a:rPr lang="en-US">
                <a:latin typeface="Arial" charset="0"/>
                <a:ea typeface="ＭＳ Ｐゴシック" charset="0"/>
                <a:cs typeface="ＭＳ Ｐゴシック" charset="0"/>
              </a:rPr>
              <a:t>Phylogenetic Tree</a:t>
            </a:r>
          </a:p>
        </p:txBody>
      </p:sp>
      <p:sp>
        <p:nvSpPr>
          <p:cNvPr id="20483" name="Rectangle 3"/>
          <p:cNvSpPr>
            <a:spLocks noGrp="1" noChangeArrowheads="1"/>
          </p:cNvSpPr>
          <p:nvPr>
            <p:ph type="body" idx="1"/>
          </p:nvPr>
        </p:nvSpPr>
        <p:spPr>
          <a:xfrm>
            <a:off x="685800" y="1524000"/>
            <a:ext cx="7772400" cy="4953000"/>
          </a:xfrm>
        </p:spPr>
        <p:txBody>
          <a:bodyPr/>
          <a:lstStyle/>
          <a:p>
            <a:pPr eaLnBrk="1" hangingPunct="1">
              <a:lnSpc>
                <a:spcPct val="90000"/>
              </a:lnSpc>
            </a:pPr>
            <a:r>
              <a:rPr lang="en-US" sz="2000">
                <a:latin typeface="Arial" charset="0"/>
                <a:ea typeface="ＭＳ Ｐゴシック" charset="0"/>
                <a:cs typeface="ＭＳ Ｐゴシック" charset="0"/>
              </a:rPr>
              <a:t>Phylogram</a:t>
            </a:r>
          </a:p>
          <a:p>
            <a:pPr lvl="1" eaLnBrk="1" hangingPunct="1">
              <a:lnSpc>
                <a:spcPct val="90000"/>
              </a:lnSpc>
            </a:pPr>
            <a:r>
              <a:rPr lang="en-US" sz="1800">
                <a:latin typeface="Arial" charset="0"/>
                <a:ea typeface="ＭＳ Ｐゴシック" charset="0"/>
              </a:rPr>
              <a:t>Tree branch length proportional to genetic divergence</a:t>
            </a:r>
          </a:p>
          <a:p>
            <a:pPr eaLnBrk="1" hangingPunct="1">
              <a:lnSpc>
                <a:spcPct val="90000"/>
              </a:lnSpc>
            </a:pPr>
            <a:r>
              <a:rPr lang="en-US" sz="2000">
                <a:latin typeface="Arial" charset="0"/>
                <a:ea typeface="ＭＳ Ｐゴシック" charset="0"/>
                <a:cs typeface="ＭＳ Ｐゴシック" charset="0"/>
              </a:rPr>
              <a:t>Cladogram</a:t>
            </a:r>
          </a:p>
          <a:p>
            <a:pPr lvl="1" eaLnBrk="1" hangingPunct="1">
              <a:lnSpc>
                <a:spcPct val="90000"/>
              </a:lnSpc>
            </a:pPr>
            <a:r>
              <a:rPr lang="en-US" sz="1800">
                <a:latin typeface="Arial" charset="0"/>
                <a:ea typeface="ＭＳ Ｐゴシック" charset="0"/>
              </a:rPr>
              <a:t>Topology only, branching order important</a:t>
            </a:r>
          </a:p>
          <a:p>
            <a:pPr lvl="1" eaLnBrk="1" hangingPunct="1">
              <a:lnSpc>
                <a:spcPct val="90000"/>
              </a:lnSpc>
            </a:pPr>
            <a:r>
              <a:rPr lang="en-US" sz="1800">
                <a:latin typeface="Arial" charset="0"/>
                <a:ea typeface="ＭＳ Ｐゴシック" charset="0"/>
              </a:rPr>
              <a:t>Character data</a:t>
            </a:r>
          </a:p>
          <a:p>
            <a:pPr eaLnBrk="1" hangingPunct="1">
              <a:lnSpc>
                <a:spcPct val="90000"/>
              </a:lnSpc>
            </a:pPr>
            <a:r>
              <a:rPr lang="en-US" sz="2000">
                <a:latin typeface="Arial" charset="0"/>
                <a:ea typeface="ＭＳ Ｐゴシック" charset="0"/>
                <a:cs typeface="ＭＳ Ｐゴシック" charset="0"/>
              </a:rPr>
              <a:t>Rooted</a:t>
            </a:r>
          </a:p>
          <a:p>
            <a:pPr lvl="1" eaLnBrk="1" hangingPunct="1">
              <a:lnSpc>
                <a:spcPct val="90000"/>
              </a:lnSpc>
            </a:pPr>
            <a:r>
              <a:rPr lang="en-US" sz="1800">
                <a:latin typeface="Arial" charset="0"/>
                <a:ea typeface="ＭＳ Ｐゴシック" charset="0"/>
              </a:rPr>
              <a:t>Outgroup </a:t>
            </a:r>
          </a:p>
          <a:p>
            <a:pPr lvl="1" eaLnBrk="1" hangingPunct="1">
              <a:lnSpc>
                <a:spcPct val="90000"/>
              </a:lnSpc>
            </a:pPr>
            <a:r>
              <a:rPr lang="en-US" sz="1800">
                <a:latin typeface="Arial" charset="0"/>
                <a:ea typeface="ＭＳ Ｐゴシック" charset="0"/>
              </a:rPr>
              <a:t>Midpoint rooting</a:t>
            </a:r>
          </a:p>
          <a:p>
            <a:pPr eaLnBrk="1" hangingPunct="1">
              <a:lnSpc>
                <a:spcPct val="90000"/>
              </a:lnSpc>
            </a:pPr>
            <a:r>
              <a:rPr lang="en-US" sz="2000">
                <a:latin typeface="Arial" charset="0"/>
                <a:ea typeface="ＭＳ Ｐゴシック" charset="0"/>
                <a:cs typeface="ＭＳ Ｐゴシック" charset="0"/>
              </a:rPr>
              <a:t>Unrooted</a:t>
            </a:r>
          </a:p>
          <a:p>
            <a:pPr eaLnBrk="1" hangingPunct="1">
              <a:lnSpc>
                <a:spcPct val="90000"/>
              </a:lnSpc>
            </a:pPr>
            <a:r>
              <a:rPr lang="en-US" sz="2000">
                <a:latin typeface="Arial" charset="0"/>
                <a:ea typeface="ＭＳ Ｐゴシック" charset="0"/>
                <a:cs typeface="ＭＳ Ｐゴシック" charset="0"/>
              </a:rPr>
              <a:t>Consensus tree:  </a:t>
            </a:r>
          </a:p>
          <a:p>
            <a:pPr lvl="1" eaLnBrk="1" hangingPunct="1">
              <a:lnSpc>
                <a:spcPct val="90000"/>
              </a:lnSpc>
            </a:pPr>
            <a:r>
              <a:rPr lang="en-US" sz="1800">
                <a:latin typeface="Arial" charset="0"/>
                <a:ea typeface="ＭＳ Ｐゴシック" charset="0"/>
              </a:rPr>
              <a:t>Consensus of multiple trees obtained under same optimality criteria</a:t>
            </a:r>
          </a:p>
          <a:p>
            <a:pPr lvl="1" eaLnBrk="1" hangingPunct="1">
              <a:lnSpc>
                <a:spcPct val="90000"/>
              </a:lnSpc>
            </a:pPr>
            <a:r>
              <a:rPr lang="en-US" sz="1800">
                <a:latin typeface="Arial" charset="0"/>
                <a:ea typeface="ＭＳ Ｐゴシック" charset="0"/>
              </a:rPr>
              <a:t>Bootstrap, jackknife results </a:t>
            </a:r>
          </a:p>
          <a:p>
            <a:pPr eaLnBrk="1" hangingPunct="1">
              <a:lnSpc>
                <a:spcPct val="90000"/>
              </a:lnSpc>
            </a:pPr>
            <a:r>
              <a:rPr lang="en-US" sz="2000">
                <a:latin typeface="Arial" charset="0"/>
                <a:ea typeface="ＭＳ Ｐゴシック" charset="0"/>
                <a:cs typeface="ＭＳ Ｐゴシック" charset="0"/>
              </a:rPr>
              <a:t>Tree Programs:</a:t>
            </a:r>
          </a:p>
          <a:p>
            <a:pPr lvl="1" eaLnBrk="1" hangingPunct="1">
              <a:lnSpc>
                <a:spcPct val="90000"/>
              </a:lnSpc>
            </a:pPr>
            <a:r>
              <a:rPr lang="en-US" sz="1800">
                <a:latin typeface="Arial" charset="0"/>
                <a:ea typeface="ＭＳ Ｐゴシック" charset="0"/>
              </a:rPr>
              <a:t>TreeView (website)</a:t>
            </a:r>
            <a:r>
              <a:rPr lang="en-US" sz="1400">
                <a:latin typeface="Arial" charset="0"/>
                <a:ea typeface="ＭＳ Ｐゴシック" charset="0"/>
              </a:rPr>
              <a:t>	http://taxonomy.zoology.gla.ac.uk/rod/treeview.html</a:t>
            </a:r>
            <a:endParaRPr lang="en-US" sz="1800">
              <a:latin typeface="Arial" charset="0"/>
              <a:ea typeface="ＭＳ Ｐゴシック" charset="0"/>
            </a:endParaRPr>
          </a:p>
          <a:p>
            <a:pPr lvl="1" eaLnBrk="1" hangingPunct="1">
              <a:lnSpc>
                <a:spcPct val="90000"/>
              </a:lnSpc>
            </a:pPr>
            <a:r>
              <a:rPr lang="en-US" sz="1800">
                <a:latin typeface="Arial" charset="0"/>
                <a:ea typeface="ＭＳ Ｐゴシック" charset="0"/>
              </a:rPr>
              <a:t>FigTree (website) </a:t>
            </a:r>
            <a:r>
              <a:rPr lang="en-US" sz="1400">
                <a:latin typeface="Arial" charset="0"/>
                <a:ea typeface="ＭＳ Ｐゴシック" charset="0"/>
              </a:rPr>
              <a:t>http://evolve.zoo.ox.ac.uk/software.html?id=figtree</a:t>
            </a:r>
            <a:endParaRPr lang="en-US" sz="240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a:spLocks noChangeArrowheads="1"/>
          </p:cNvSpPr>
          <p:nvPr/>
        </p:nvSpPr>
        <p:spPr bwMode="auto">
          <a:xfrm>
            <a:off x="3181350" y="6619875"/>
            <a:ext cx="2538413" cy="238125"/>
          </a:xfrm>
          <a:prstGeom prst="rect">
            <a:avLst/>
          </a:prstGeom>
          <a:solidFill>
            <a:schemeClr val="bg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sz="1800">
              <a:solidFill>
                <a:schemeClr val="lt1"/>
              </a:solidFill>
              <a:latin typeface="+mn-lt"/>
              <a:ea typeface="+mn-ea"/>
              <a:cs typeface="+mn-cs"/>
            </a:endParaRPr>
          </a:p>
        </p:txBody>
      </p:sp>
      <p:pic>
        <p:nvPicPr>
          <p:cNvPr id="23555" name="Picture 8" descr="Figure2_letter.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6613" y="0"/>
            <a:ext cx="4659312" cy="661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3"/>
          <p:cNvSpPr txBox="1">
            <a:spLocks noChangeArrowheads="1"/>
          </p:cNvSpPr>
          <p:nvPr/>
        </p:nvSpPr>
        <p:spPr bwMode="auto">
          <a:xfrm>
            <a:off x="388938" y="0"/>
            <a:ext cx="750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Calibri" charset="0"/>
              </a:rPr>
              <a:t>Molecular Phylogeny of 186 primates, 5 outgroup taxa, rooted by Lagomorpha </a:t>
            </a:r>
          </a:p>
        </p:txBody>
      </p:sp>
      <p:sp>
        <p:nvSpPr>
          <p:cNvPr id="23557" name="TextBox 4"/>
          <p:cNvSpPr txBox="1">
            <a:spLocks noChangeArrowheads="1"/>
          </p:cNvSpPr>
          <p:nvPr/>
        </p:nvSpPr>
        <p:spPr bwMode="auto">
          <a:xfrm>
            <a:off x="5046663" y="369888"/>
            <a:ext cx="372745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latin typeface="Calibri" charset="0"/>
              </a:rPr>
              <a:t>Highly Resolved </a:t>
            </a:r>
          </a:p>
          <a:p>
            <a:pPr eaLnBrk="1" hangingPunct="1"/>
            <a:r>
              <a:rPr lang="en-US" sz="1400" i="1">
                <a:latin typeface="Calibri" charset="0"/>
              </a:rPr>
              <a:t>	</a:t>
            </a:r>
          </a:p>
          <a:p>
            <a:pPr eaLnBrk="1" hangingPunct="1"/>
            <a:r>
              <a:rPr lang="en-US" sz="1400" i="1">
                <a:latin typeface="Calibri" charset="0"/>
              </a:rPr>
              <a:t>Bootstrap values 90-100% at 166/189 nodes</a:t>
            </a:r>
          </a:p>
          <a:p>
            <a:pPr eaLnBrk="1" hangingPunct="1"/>
            <a:r>
              <a:rPr lang="en-US" sz="1400" i="1">
                <a:latin typeface="Calibri" charset="0"/>
              </a:rPr>
              <a:t>Only 3 of 189 nodes (28, 38, 158) polytomy</a:t>
            </a:r>
          </a:p>
          <a:p>
            <a:pPr eaLnBrk="1" hangingPunct="1"/>
            <a:endParaRPr lang="en-US" sz="1400" i="1">
              <a:latin typeface="Calibri" charset="0"/>
            </a:endParaRPr>
          </a:p>
          <a:p>
            <a:pPr eaLnBrk="1" hangingPunct="1"/>
            <a:r>
              <a:rPr lang="en-US" sz="1600" b="1" i="1">
                <a:latin typeface="Calibri" charset="0"/>
              </a:rPr>
              <a:t>Systematic Hierarchy</a:t>
            </a:r>
          </a:p>
          <a:p>
            <a:pPr eaLnBrk="1" hangingPunct="1"/>
            <a:r>
              <a:rPr lang="en-US" sz="1400" i="1">
                <a:latin typeface="Calibri" charset="0"/>
              </a:rPr>
              <a:t>2 Suborders</a:t>
            </a:r>
          </a:p>
          <a:p>
            <a:pPr eaLnBrk="1" hangingPunct="1"/>
            <a:r>
              <a:rPr lang="en-US" sz="1400" i="1">
                <a:latin typeface="Calibri" charset="0"/>
              </a:rPr>
              <a:t>5 Infraorders</a:t>
            </a:r>
          </a:p>
          <a:p>
            <a:pPr eaLnBrk="1" hangingPunct="1"/>
            <a:r>
              <a:rPr lang="en-US" sz="1400" i="1">
                <a:latin typeface="Calibri" charset="0"/>
              </a:rPr>
              <a:t>2 Parvorders</a:t>
            </a:r>
          </a:p>
          <a:p>
            <a:pPr eaLnBrk="1" hangingPunct="1"/>
            <a:r>
              <a:rPr lang="en-US" sz="1400" i="1">
                <a:latin typeface="Calibri" charset="0"/>
              </a:rPr>
              <a:t>2 Superfamilies</a:t>
            </a:r>
          </a:p>
          <a:p>
            <a:pPr eaLnBrk="1" hangingPunct="1"/>
            <a:r>
              <a:rPr lang="en-US" sz="1400" i="1">
                <a:latin typeface="Calibri" charset="0"/>
              </a:rPr>
              <a:t>14 Families</a:t>
            </a:r>
          </a:p>
          <a:p>
            <a:pPr eaLnBrk="1" hangingPunct="1"/>
            <a:r>
              <a:rPr lang="en-US" sz="1400" i="1">
                <a:latin typeface="Calibri" charset="0"/>
              </a:rPr>
              <a:t>14 Subfamilies?</a:t>
            </a:r>
          </a:p>
          <a:p>
            <a:pPr eaLnBrk="1" hangingPunct="1"/>
            <a:r>
              <a:rPr lang="en-US" sz="1400" i="1">
                <a:latin typeface="Calibri" charset="0"/>
              </a:rPr>
              <a:t>4 Tribes?</a:t>
            </a:r>
          </a:p>
          <a:p>
            <a:pPr eaLnBrk="1" hangingPunct="1"/>
            <a:endParaRPr lang="en-US" sz="1400" i="1">
              <a:latin typeface="Calibri" charset="0"/>
            </a:endParaRPr>
          </a:p>
          <a:p>
            <a:pPr eaLnBrk="1" hangingPunct="1"/>
            <a:r>
              <a:rPr lang="en-US" sz="1600" b="1" i="1">
                <a:latin typeface="Calibri" charset="0"/>
              </a:rPr>
              <a:t>Resolution of Early Primate Divergence</a:t>
            </a:r>
          </a:p>
          <a:p>
            <a:pPr eaLnBrk="1" hangingPunct="1"/>
            <a:endParaRPr lang="en-US" sz="1400" i="1">
              <a:latin typeface="Calibri" charset="0"/>
            </a:endParaRPr>
          </a:p>
          <a:p>
            <a:pPr eaLnBrk="1" hangingPunct="1"/>
            <a:r>
              <a:rPr lang="en-US" sz="1400" i="1">
                <a:latin typeface="Calibri" charset="0"/>
              </a:rPr>
              <a:t>Origin of living primates 87 MYA</a:t>
            </a:r>
          </a:p>
          <a:p>
            <a:pPr eaLnBrk="1" hangingPunct="1"/>
            <a:r>
              <a:rPr lang="en-US" sz="1400" i="1">
                <a:latin typeface="Calibri" charset="0"/>
              </a:rPr>
              <a:t>			</a:t>
            </a:r>
          </a:p>
          <a:p>
            <a:pPr eaLnBrk="1" hangingPunct="1"/>
            <a:r>
              <a:rPr lang="en-US" sz="1400" i="1">
                <a:latin typeface="Calibri" charset="0"/>
              </a:rPr>
              <a:t>Closest Mammalian Order:</a:t>
            </a:r>
          </a:p>
          <a:p>
            <a:pPr eaLnBrk="1" hangingPunct="1"/>
            <a:endParaRPr lang="en-US" sz="1400" i="1">
              <a:latin typeface="Calibri" charset="0"/>
            </a:endParaRPr>
          </a:p>
          <a:p>
            <a:pPr eaLnBrk="1" hangingPunct="1"/>
            <a:endParaRPr lang="en-US" sz="1400" i="1">
              <a:latin typeface="Calibri" charset="0"/>
            </a:endParaRPr>
          </a:p>
          <a:p>
            <a:pPr eaLnBrk="1" hangingPunct="1"/>
            <a:r>
              <a:rPr lang="en-US" sz="1400" i="1">
                <a:latin typeface="Calibri" charset="0"/>
              </a:rPr>
              <a:t>	Dermoptera (flying lemurs) </a:t>
            </a:r>
          </a:p>
          <a:p>
            <a:pPr eaLnBrk="1" hangingPunct="1"/>
            <a:endParaRPr lang="en-US" sz="1400" i="1">
              <a:latin typeface="Calibri" charset="0"/>
            </a:endParaRPr>
          </a:p>
          <a:p>
            <a:pPr eaLnBrk="1" hangingPunct="1"/>
            <a:endParaRPr lang="en-US" sz="1400" i="1">
              <a:latin typeface="Calibri" charset="0"/>
            </a:endParaRPr>
          </a:p>
          <a:p>
            <a:pPr eaLnBrk="1" hangingPunct="1"/>
            <a:r>
              <a:rPr lang="en-US" sz="1400" i="1">
                <a:latin typeface="Calibri" charset="0"/>
              </a:rPr>
              <a:t>	Scandentia (tree shrews) </a:t>
            </a:r>
          </a:p>
          <a:p>
            <a:pPr eaLnBrk="1" hangingPunct="1"/>
            <a:r>
              <a:rPr lang="en-US" sz="1400" i="1">
                <a:latin typeface="Calibri" charset="0"/>
              </a:rPr>
              <a:t>	</a:t>
            </a:r>
          </a:p>
          <a:p>
            <a:pPr eaLnBrk="1" hangingPunct="1"/>
            <a:r>
              <a:rPr lang="en-US" sz="1400" i="1">
                <a:latin typeface="Calibri" charset="0"/>
              </a:rPr>
              <a:t>	</a:t>
            </a:r>
          </a:p>
        </p:txBody>
      </p:sp>
      <p:pic>
        <p:nvPicPr>
          <p:cNvPr id="23558"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9213" y="4538663"/>
            <a:ext cx="854075"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24738" y="5584825"/>
            <a:ext cx="1719262"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extBox 11"/>
          <p:cNvSpPr txBox="1">
            <a:spLocks noChangeArrowheads="1"/>
          </p:cNvSpPr>
          <p:nvPr/>
        </p:nvSpPr>
        <p:spPr bwMode="auto">
          <a:xfrm>
            <a:off x="231775" y="4692650"/>
            <a:ext cx="896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87 MYA</a:t>
            </a:r>
          </a:p>
        </p:txBody>
      </p:sp>
    </p:spTree>
    <p:extLst>
      <p:ext uri="{BB962C8B-B14F-4D97-AF65-F5344CB8AC3E}">
        <p14:creationId xmlns:p14="http://schemas.microsoft.com/office/powerpoint/2010/main" val="29341033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a:spLocks noChangeArrowheads="1"/>
          </p:cNvSpPr>
          <p:nvPr/>
        </p:nvSpPr>
        <p:spPr bwMode="auto">
          <a:xfrm>
            <a:off x="3181350" y="6619875"/>
            <a:ext cx="2538413" cy="238125"/>
          </a:xfrm>
          <a:prstGeom prst="rect">
            <a:avLst/>
          </a:prstGeom>
          <a:solidFill>
            <a:schemeClr val="bg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sz="1800">
              <a:solidFill>
                <a:schemeClr val="lt1"/>
              </a:solidFill>
              <a:latin typeface="+mn-lt"/>
              <a:ea typeface="+mn-ea"/>
              <a:cs typeface="+mn-cs"/>
            </a:endParaRPr>
          </a:p>
        </p:txBody>
      </p:sp>
      <p:pic>
        <p:nvPicPr>
          <p:cNvPr id="25603" name="Picture 8" descr="Figure2_letter.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388" y="0"/>
            <a:ext cx="4659312" cy="661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3"/>
          <p:cNvSpPr txBox="1">
            <a:spLocks noChangeArrowheads="1"/>
          </p:cNvSpPr>
          <p:nvPr/>
        </p:nvSpPr>
        <p:spPr bwMode="auto">
          <a:xfrm>
            <a:off x="388938" y="0"/>
            <a:ext cx="5875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Calibri" charset="0"/>
              </a:rPr>
              <a:t>Resolution of Deep Nodes: Ancient Origins and Relic Lineages</a:t>
            </a:r>
          </a:p>
        </p:txBody>
      </p:sp>
      <p:pic>
        <p:nvPicPr>
          <p:cNvPr id="25605" name="Picture 10" descr="1000TsX2C1.1with lizard in mouth OSF.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37113" y="2000250"/>
            <a:ext cx="17653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12"/>
          <p:cNvSpPr txBox="1">
            <a:spLocks noChangeArrowheads="1"/>
          </p:cNvSpPr>
          <p:nvPr/>
        </p:nvSpPr>
        <p:spPr bwMode="auto">
          <a:xfrm>
            <a:off x="4699000" y="369888"/>
            <a:ext cx="40767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Calibri" charset="0"/>
              </a:rPr>
              <a:t>Ancient Origin of the Tarsier</a:t>
            </a:r>
          </a:p>
          <a:p>
            <a:pPr eaLnBrk="1" hangingPunct="1"/>
            <a:endParaRPr lang="en-US" sz="1800" i="1">
              <a:latin typeface="Calibri" charset="0"/>
            </a:endParaRPr>
          </a:p>
          <a:p>
            <a:pPr eaLnBrk="1" hangingPunct="1"/>
            <a:r>
              <a:rPr lang="en-US" sz="1800" i="1">
                <a:latin typeface="Calibri" charset="0"/>
              </a:rPr>
              <a:t>Tarsiiformes + Simiiformes = Haplorrhini</a:t>
            </a:r>
          </a:p>
          <a:p>
            <a:pPr eaLnBrk="1" hangingPunct="1"/>
            <a:endParaRPr lang="en-US" sz="1800" i="1">
              <a:latin typeface="Calibri" charset="0"/>
            </a:endParaRPr>
          </a:p>
          <a:p>
            <a:pPr eaLnBrk="1" hangingPunct="1"/>
            <a:r>
              <a:rPr lang="en-US" sz="1800" i="1">
                <a:latin typeface="Calibri" charset="0"/>
              </a:rPr>
              <a:t>Smallest primate –pygmy tarsier</a:t>
            </a:r>
          </a:p>
          <a:p>
            <a:pPr eaLnBrk="1" hangingPunct="1"/>
            <a:endParaRPr lang="en-US" sz="1800" i="1">
              <a:latin typeface="Calibri" charset="0"/>
            </a:endParaRPr>
          </a:p>
        </p:txBody>
      </p:sp>
      <p:sp>
        <p:nvSpPr>
          <p:cNvPr id="25607" name="TextBox 13"/>
          <p:cNvSpPr txBox="1">
            <a:spLocks noChangeArrowheads="1"/>
          </p:cNvSpPr>
          <p:nvPr/>
        </p:nvSpPr>
        <p:spPr bwMode="auto">
          <a:xfrm>
            <a:off x="239713" y="3706813"/>
            <a:ext cx="896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81 MYA</a:t>
            </a:r>
          </a:p>
        </p:txBody>
      </p:sp>
      <p:sp>
        <p:nvSpPr>
          <p:cNvPr id="25608" name="TextBox 7"/>
          <p:cNvSpPr txBox="1">
            <a:spLocks noChangeArrowheads="1"/>
          </p:cNvSpPr>
          <p:nvPr/>
        </p:nvSpPr>
        <p:spPr bwMode="auto">
          <a:xfrm>
            <a:off x="912813" y="5910263"/>
            <a:ext cx="660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68 MYA</a:t>
            </a:r>
          </a:p>
        </p:txBody>
      </p:sp>
      <p:sp>
        <p:nvSpPr>
          <p:cNvPr id="25609" name="TextBox 9"/>
          <p:cNvSpPr txBox="1">
            <a:spLocks noChangeArrowheads="1"/>
          </p:cNvSpPr>
          <p:nvPr/>
        </p:nvSpPr>
        <p:spPr bwMode="auto">
          <a:xfrm>
            <a:off x="1071563" y="5302250"/>
            <a:ext cx="660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58 MYA</a:t>
            </a:r>
          </a:p>
        </p:txBody>
      </p:sp>
      <p:sp>
        <p:nvSpPr>
          <p:cNvPr id="25610" name="TextBox 11"/>
          <p:cNvSpPr txBox="1">
            <a:spLocks noChangeArrowheads="1"/>
          </p:cNvSpPr>
          <p:nvPr/>
        </p:nvSpPr>
        <p:spPr bwMode="auto">
          <a:xfrm>
            <a:off x="1731963" y="5910263"/>
            <a:ext cx="6588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40 MYA</a:t>
            </a:r>
          </a:p>
        </p:txBody>
      </p:sp>
      <p:pic>
        <p:nvPicPr>
          <p:cNvPr id="25611" name="Picture 15" descr="Pygmy_Tarsier_2008.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8313" y="2124075"/>
            <a:ext cx="2173287"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28125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a:spLocks noChangeArrowheads="1"/>
          </p:cNvSpPr>
          <p:nvPr/>
        </p:nvSpPr>
        <p:spPr bwMode="auto">
          <a:xfrm>
            <a:off x="3181350" y="6619875"/>
            <a:ext cx="2538413" cy="238125"/>
          </a:xfrm>
          <a:prstGeom prst="rect">
            <a:avLst/>
          </a:prstGeom>
          <a:solidFill>
            <a:schemeClr val="bg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sz="1800">
              <a:solidFill>
                <a:schemeClr val="lt1"/>
              </a:solidFill>
              <a:latin typeface="+mn-lt"/>
              <a:ea typeface="+mn-ea"/>
              <a:cs typeface="+mn-cs"/>
            </a:endParaRPr>
          </a:p>
        </p:txBody>
      </p:sp>
      <p:sp>
        <p:nvSpPr>
          <p:cNvPr id="27651" name="TextBox 3"/>
          <p:cNvSpPr txBox="1">
            <a:spLocks noChangeArrowheads="1"/>
          </p:cNvSpPr>
          <p:nvPr/>
        </p:nvSpPr>
        <p:spPr bwMode="auto">
          <a:xfrm>
            <a:off x="2852738" y="184150"/>
            <a:ext cx="35321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i="1">
                <a:latin typeface="Calibri" charset="0"/>
              </a:rPr>
              <a:t>Strepsirrhini: Lorisiformes</a:t>
            </a:r>
          </a:p>
          <a:p>
            <a:pPr eaLnBrk="1" hangingPunct="1"/>
            <a:endParaRPr lang="en-US" sz="1800" b="1" i="1">
              <a:latin typeface="Calibri" charset="0"/>
            </a:endParaRPr>
          </a:p>
          <a:p>
            <a:pPr eaLnBrk="1" hangingPunct="1"/>
            <a:r>
              <a:rPr lang="en-US" sz="1800" b="1">
                <a:latin typeface="Calibri" charset="0"/>
              </a:rPr>
              <a:t>Potto, Loris, Bushbaby</a:t>
            </a:r>
          </a:p>
        </p:txBody>
      </p:sp>
      <p:sp>
        <p:nvSpPr>
          <p:cNvPr id="27652" name="TextBox 10"/>
          <p:cNvSpPr txBox="1">
            <a:spLocks noChangeArrowheads="1"/>
          </p:cNvSpPr>
          <p:nvPr/>
        </p:nvSpPr>
        <p:spPr bwMode="auto">
          <a:xfrm>
            <a:off x="644525" y="5143500"/>
            <a:ext cx="3902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i="1">
                <a:latin typeface="Calibri" charset="0"/>
              </a:rPr>
              <a:t>Lorisidae</a:t>
            </a:r>
          </a:p>
          <a:p>
            <a:pPr eaLnBrk="1" hangingPunct="1"/>
            <a:r>
              <a:rPr lang="en-US" sz="1800" i="1">
                <a:latin typeface="Calibri" charset="0"/>
              </a:rPr>
              <a:t>Most divergent of all primates families</a:t>
            </a:r>
          </a:p>
          <a:p>
            <a:pPr eaLnBrk="1" hangingPunct="1"/>
            <a:r>
              <a:rPr lang="en-US" sz="1800" i="1">
                <a:latin typeface="Calibri" charset="0"/>
              </a:rPr>
              <a:t>(4-5 times that of Hominidae)</a:t>
            </a:r>
          </a:p>
          <a:p>
            <a:pPr eaLnBrk="1" hangingPunct="1"/>
            <a:r>
              <a:rPr lang="en-US" sz="1800" i="1">
                <a:latin typeface="Calibri" charset="0"/>
              </a:rPr>
              <a:t>Low numbers of species (1-3 per genus)</a:t>
            </a:r>
          </a:p>
        </p:txBody>
      </p:sp>
      <p:pic>
        <p:nvPicPr>
          <p:cNvPr id="2765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83513" y="3152775"/>
            <a:ext cx="1179512"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08763" y="2390775"/>
            <a:ext cx="81121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descr="0726NcX4C1.2 slow loris dangling upside down .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94613" y="1473200"/>
            <a:ext cx="9064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1" descr="lorisiformesv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159000"/>
            <a:ext cx="6608763"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08763" y="3578225"/>
            <a:ext cx="108585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TextBox 14"/>
          <p:cNvSpPr txBox="1">
            <a:spLocks noChangeArrowheads="1"/>
          </p:cNvSpPr>
          <p:nvPr/>
        </p:nvSpPr>
        <p:spPr bwMode="auto">
          <a:xfrm>
            <a:off x="5041900" y="5143500"/>
            <a:ext cx="3841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i="1">
                <a:latin typeface="Calibri" charset="0"/>
              </a:rPr>
              <a:t>Galagidae</a:t>
            </a:r>
          </a:p>
          <a:p>
            <a:pPr eaLnBrk="1" hangingPunct="1"/>
            <a:r>
              <a:rPr lang="en-US" sz="1800" i="1">
                <a:latin typeface="Calibri" charset="0"/>
              </a:rPr>
              <a:t>Ancient ancestry and recent speciation</a:t>
            </a:r>
          </a:p>
          <a:p>
            <a:pPr eaLnBrk="1" hangingPunct="1"/>
            <a:r>
              <a:rPr lang="en-US" sz="1800" i="1">
                <a:latin typeface="Calibri" charset="0"/>
              </a:rPr>
              <a:t>in Galago genus (~14 species)</a:t>
            </a:r>
          </a:p>
          <a:p>
            <a:pPr eaLnBrk="1" hangingPunct="1"/>
            <a:endParaRPr lang="en-US" sz="1800">
              <a:latin typeface="Calibri" charset="0"/>
            </a:endParaRPr>
          </a:p>
        </p:txBody>
      </p:sp>
    </p:spTree>
    <p:extLst>
      <p:ext uri="{BB962C8B-B14F-4D97-AF65-F5344CB8AC3E}">
        <p14:creationId xmlns:p14="http://schemas.microsoft.com/office/powerpoint/2010/main" val="30709015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3" descr="Lemuriforme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81038"/>
            <a:ext cx="5421313" cy="593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132"/>
          <p:cNvSpPr>
            <a:spLocks noChangeArrowheads="1"/>
          </p:cNvSpPr>
          <p:nvPr/>
        </p:nvSpPr>
        <p:spPr bwMode="auto">
          <a:xfrm>
            <a:off x="3181350" y="6619875"/>
            <a:ext cx="2538413" cy="238125"/>
          </a:xfrm>
          <a:prstGeom prst="rect">
            <a:avLst/>
          </a:prstGeom>
          <a:solidFill>
            <a:schemeClr val="bg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sz="1800">
              <a:solidFill>
                <a:schemeClr val="lt1"/>
              </a:solidFill>
              <a:latin typeface="+mn-lt"/>
              <a:ea typeface="+mn-ea"/>
              <a:cs typeface="+mn-cs"/>
            </a:endParaRPr>
          </a:p>
        </p:txBody>
      </p:sp>
      <p:sp>
        <p:nvSpPr>
          <p:cNvPr id="29700" name="TextBox 10"/>
          <p:cNvSpPr txBox="1">
            <a:spLocks noChangeArrowheads="1"/>
          </p:cNvSpPr>
          <p:nvPr/>
        </p:nvSpPr>
        <p:spPr bwMode="auto">
          <a:xfrm>
            <a:off x="6142038" y="2301875"/>
            <a:ext cx="32226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i="1">
                <a:latin typeface="Calibri" charset="0"/>
              </a:rPr>
              <a:t>Malagazy Lemurs</a:t>
            </a:r>
          </a:p>
          <a:p>
            <a:pPr eaLnBrk="1" hangingPunct="1"/>
            <a:r>
              <a:rPr lang="en-US" sz="1800" i="1">
                <a:latin typeface="Calibri" charset="0"/>
              </a:rPr>
              <a:t>Two Ancient  Infraorders</a:t>
            </a:r>
          </a:p>
          <a:p>
            <a:pPr eaLnBrk="1" hangingPunct="1"/>
            <a:endParaRPr lang="en-US" sz="1800" i="1">
              <a:latin typeface="Calibri" charset="0"/>
            </a:endParaRPr>
          </a:p>
          <a:p>
            <a:pPr eaLnBrk="1" hangingPunct="1"/>
            <a:r>
              <a:rPr lang="en-US" sz="1800" i="1">
                <a:latin typeface="Calibri" charset="0"/>
              </a:rPr>
              <a:t>Common ancestor colonized Madagascar</a:t>
            </a:r>
          </a:p>
          <a:p>
            <a:pPr eaLnBrk="1" hangingPunct="1"/>
            <a:endParaRPr lang="en-US" sz="1800" i="1">
              <a:latin typeface="Calibri" charset="0"/>
            </a:endParaRPr>
          </a:p>
          <a:p>
            <a:pPr eaLnBrk="1" hangingPunct="1"/>
            <a:r>
              <a:rPr lang="en-US" sz="1800" i="1">
                <a:latin typeface="Calibri" charset="0"/>
              </a:rPr>
              <a:t>Extensive diversification</a:t>
            </a:r>
          </a:p>
          <a:p>
            <a:pPr eaLnBrk="1" hangingPunct="1"/>
            <a:r>
              <a:rPr lang="en-US" sz="1800" i="1">
                <a:latin typeface="Calibri" charset="0"/>
              </a:rPr>
              <a:t>~97 species of lemur</a:t>
            </a:r>
          </a:p>
          <a:p>
            <a:pPr eaLnBrk="1" hangingPunct="1"/>
            <a:endParaRPr lang="en-US" sz="1800" i="1">
              <a:latin typeface="Calibri" charset="0"/>
            </a:endParaRPr>
          </a:p>
          <a:p>
            <a:pPr eaLnBrk="1" hangingPunct="1"/>
            <a:r>
              <a:rPr lang="en-US" sz="1800" i="1">
                <a:latin typeface="Calibri" charset="0"/>
              </a:rPr>
              <a:t>Numerous adaptations</a:t>
            </a:r>
          </a:p>
        </p:txBody>
      </p:sp>
      <p:pic>
        <p:nvPicPr>
          <p:cNvPr id="2970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11675" y="2301875"/>
            <a:ext cx="909638"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06988" y="3175000"/>
            <a:ext cx="768350"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24513" y="1346200"/>
            <a:ext cx="7381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18" descr="00047_DSC1926  Dm Endora or Lucrezia eating corn on cob.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02163" y="5045075"/>
            <a:ext cx="88900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Rectangle 19"/>
          <p:cNvSpPr>
            <a:spLocks noChangeArrowheads="1"/>
          </p:cNvSpPr>
          <p:nvPr/>
        </p:nvSpPr>
        <p:spPr bwMode="auto">
          <a:xfrm>
            <a:off x="0" y="0"/>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i="1">
                <a:latin typeface="Calibri" charset="0"/>
              </a:rPr>
              <a:t>Strepsirrhini</a:t>
            </a:r>
            <a:r>
              <a:rPr lang="en-US" i="1">
                <a:latin typeface="Calibri" charset="0"/>
              </a:rPr>
              <a:t>: Malagazy Lemurs</a:t>
            </a:r>
          </a:p>
        </p:txBody>
      </p:sp>
      <p:pic>
        <p:nvPicPr>
          <p:cNvPr id="2970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97488" y="687388"/>
            <a:ext cx="8445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20473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a:spLocks noChangeArrowheads="1"/>
          </p:cNvSpPr>
          <p:nvPr/>
        </p:nvSpPr>
        <p:spPr bwMode="auto">
          <a:xfrm>
            <a:off x="3181350" y="6619875"/>
            <a:ext cx="2538413" cy="238125"/>
          </a:xfrm>
          <a:prstGeom prst="rect">
            <a:avLst/>
          </a:prstGeom>
          <a:solidFill>
            <a:schemeClr val="bg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sz="1800">
              <a:solidFill>
                <a:schemeClr val="lt1"/>
              </a:solidFill>
              <a:latin typeface="+mn-lt"/>
              <a:ea typeface="+mn-ea"/>
              <a:cs typeface="+mn-cs"/>
            </a:endParaRPr>
          </a:p>
        </p:txBody>
      </p:sp>
      <p:sp>
        <p:nvSpPr>
          <p:cNvPr id="31747" name="TextBox 3"/>
          <p:cNvSpPr txBox="1">
            <a:spLocks noChangeArrowheads="1"/>
          </p:cNvSpPr>
          <p:nvPr/>
        </p:nvSpPr>
        <p:spPr bwMode="auto">
          <a:xfrm>
            <a:off x="3811588" y="0"/>
            <a:ext cx="5332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i="1" u="sng">
                <a:latin typeface="Calibri" charset="0"/>
              </a:rPr>
              <a:t>Platyrrhini (New World Primates)</a:t>
            </a:r>
          </a:p>
        </p:txBody>
      </p:sp>
      <p:sp>
        <p:nvSpPr>
          <p:cNvPr id="31748" name="TextBox 10"/>
          <p:cNvSpPr txBox="1">
            <a:spLocks noChangeArrowheads="1"/>
          </p:cNvSpPr>
          <p:nvPr/>
        </p:nvSpPr>
        <p:spPr bwMode="auto">
          <a:xfrm>
            <a:off x="6122988" y="576263"/>
            <a:ext cx="30210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600" i="1">
              <a:latin typeface="Calibri" charset="0"/>
            </a:endParaRPr>
          </a:p>
          <a:p>
            <a:pPr eaLnBrk="1" hangingPunct="1"/>
            <a:r>
              <a:rPr lang="en-US" sz="1600" i="1">
                <a:latin typeface="Calibri" charset="0"/>
              </a:rPr>
              <a:t>Resolution of Branching Order of Families </a:t>
            </a:r>
          </a:p>
          <a:p>
            <a:pPr eaLnBrk="1" hangingPunct="1"/>
            <a:r>
              <a:rPr lang="en-US" sz="1600" i="1">
                <a:latin typeface="Calibri" charset="0"/>
              </a:rPr>
              <a:t>25 MYA</a:t>
            </a:r>
          </a:p>
          <a:p>
            <a:pPr eaLnBrk="1" hangingPunct="1"/>
            <a:endParaRPr lang="en-US" sz="1600" i="1">
              <a:latin typeface="Calibri" charset="0"/>
            </a:endParaRPr>
          </a:p>
          <a:p>
            <a:pPr eaLnBrk="1" hangingPunct="1"/>
            <a:r>
              <a:rPr lang="en-US" sz="1600" i="1">
                <a:latin typeface="Calibri" charset="0"/>
              </a:rPr>
              <a:t>Placement of Aotinae (nocturnal species)</a:t>
            </a:r>
          </a:p>
          <a:p>
            <a:pPr eaLnBrk="1" hangingPunct="1"/>
            <a:endParaRPr lang="en-US" sz="1600" i="1">
              <a:latin typeface="Calibri" charset="0"/>
            </a:endParaRPr>
          </a:p>
          <a:p>
            <a:pPr eaLnBrk="1" hangingPunct="1"/>
            <a:r>
              <a:rPr lang="en-US" sz="1600" i="1">
                <a:latin typeface="Calibri" charset="0"/>
              </a:rPr>
              <a:t>Phyletic dwarfism within Cebidae </a:t>
            </a:r>
          </a:p>
          <a:p>
            <a:pPr eaLnBrk="1" hangingPunct="1"/>
            <a:endParaRPr lang="en-US" sz="1600" i="1">
              <a:latin typeface="Calibri" charset="0"/>
            </a:endParaRPr>
          </a:p>
          <a:p>
            <a:pPr eaLnBrk="1" hangingPunct="1"/>
            <a:r>
              <a:rPr lang="en-US" sz="1600" i="1">
                <a:latin typeface="Calibri" charset="0"/>
              </a:rPr>
              <a:t>Adaptive “speed up” at specific branches</a:t>
            </a:r>
          </a:p>
          <a:p>
            <a:pPr eaLnBrk="1" hangingPunct="1"/>
            <a:endParaRPr lang="en-US" sz="1600" i="1">
              <a:latin typeface="Calibri" charset="0"/>
            </a:endParaRPr>
          </a:p>
        </p:txBody>
      </p:sp>
      <p:pic>
        <p:nvPicPr>
          <p:cNvPr id="31749" name="Picture 5" descr="zoo promo 2 02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7413" y="2792413"/>
            <a:ext cx="5143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descr="Callicebus lugens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51363" y="5803900"/>
            <a:ext cx="108743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3113" y="1258888"/>
            <a:ext cx="7953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68813" y="3481388"/>
            <a:ext cx="6794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1838" y="344488"/>
            <a:ext cx="66992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583113" y="4259263"/>
            <a:ext cx="8096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Picture 17" descr="Platyrrhini.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196850"/>
            <a:ext cx="4387850" cy="65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6" name="Picture 18" descr="114lgAotus.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583113" y="1987550"/>
            <a:ext cx="62865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2969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5" descr="Hominoidea.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84350"/>
            <a:ext cx="5599113"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132"/>
          <p:cNvSpPr>
            <a:spLocks noChangeArrowheads="1"/>
          </p:cNvSpPr>
          <p:nvPr/>
        </p:nvSpPr>
        <p:spPr bwMode="auto">
          <a:xfrm>
            <a:off x="3181350" y="6619875"/>
            <a:ext cx="2538413" cy="238125"/>
          </a:xfrm>
          <a:prstGeom prst="rect">
            <a:avLst/>
          </a:prstGeom>
          <a:solidFill>
            <a:schemeClr val="bg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sz="1800">
              <a:solidFill>
                <a:schemeClr val="lt1"/>
              </a:solidFill>
              <a:latin typeface="+mn-lt"/>
              <a:ea typeface="+mn-ea"/>
              <a:cs typeface="+mn-cs"/>
            </a:endParaRPr>
          </a:p>
        </p:txBody>
      </p:sp>
      <p:sp>
        <p:nvSpPr>
          <p:cNvPr id="33796" name="TextBox 10"/>
          <p:cNvSpPr txBox="1">
            <a:spLocks noChangeArrowheads="1"/>
          </p:cNvSpPr>
          <p:nvPr/>
        </p:nvSpPr>
        <p:spPr bwMode="auto">
          <a:xfrm>
            <a:off x="554038" y="184150"/>
            <a:ext cx="5595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i="1">
                <a:latin typeface="Calibri" charset="0"/>
              </a:rPr>
              <a:t>Hominoidea:  Great Apes, Human, Gibbons</a:t>
            </a:r>
          </a:p>
        </p:txBody>
      </p:sp>
      <p:pic>
        <p:nvPicPr>
          <p:cNvPr id="3379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75600" y="923925"/>
            <a:ext cx="8175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42263" y="4168775"/>
            <a:ext cx="8509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Box 9"/>
          <p:cNvSpPr txBox="1">
            <a:spLocks noChangeArrowheads="1"/>
          </p:cNvSpPr>
          <p:nvPr/>
        </p:nvSpPr>
        <p:spPr bwMode="auto">
          <a:xfrm>
            <a:off x="5599113" y="903288"/>
            <a:ext cx="2947987" cy="606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600" i="1">
              <a:latin typeface="Calibri" charset="0"/>
            </a:endParaRPr>
          </a:p>
          <a:p>
            <a:pPr eaLnBrk="1" hangingPunct="1"/>
            <a:endParaRPr lang="en-US" sz="1600" i="1">
              <a:latin typeface="Calibri" charset="0"/>
            </a:endParaRPr>
          </a:p>
          <a:p>
            <a:pPr eaLnBrk="1" hangingPunct="1"/>
            <a:r>
              <a:rPr lang="en-US" sz="1800" i="1">
                <a:latin typeface="Calibri" charset="0"/>
              </a:rPr>
              <a:t>Hylobatidae:</a:t>
            </a:r>
          </a:p>
          <a:p>
            <a:pPr eaLnBrk="1" hangingPunct="1"/>
            <a:r>
              <a:rPr lang="en-US" sz="1600" i="1">
                <a:latin typeface="Calibri" charset="0"/>
              </a:rPr>
              <a:t>Siamang, gibbon, hoolock</a:t>
            </a:r>
          </a:p>
          <a:p>
            <a:pPr eaLnBrk="1" hangingPunct="1"/>
            <a:r>
              <a:rPr lang="en-US" sz="1600" i="1">
                <a:latin typeface="Calibri" charset="0"/>
              </a:rPr>
              <a:t>Exceptional rates of chromosome re-arrangement.</a:t>
            </a:r>
          </a:p>
          <a:p>
            <a:pPr eaLnBrk="1" hangingPunct="1"/>
            <a:endParaRPr lang="en-US" sz="1600" i="1">
              <a:latin typeface="Calibri" charset="0"/>
            </a:endParaRPr>
          </a:p>
          <a:p>
            <a:pPr eaLnBrk="1" hangingPunct="1"/>
            <a:r>
              <a:rPr lang="en-US" sz="1600" i="1">
                <a:latin typeface="Calibri" charset="0"/>
              </a:rPr>
              <a:t>Each of 4 genera defined by different numbers of chromosomes.</a:t>
            </a:r>
          </a:p>
          <a:p>
            <a:pPr eaLnBrk="1" hangingPunct="1"/>
            <a:endParaRPr lang="en-US" sz="1600" i="1">
              <a:latin typeface="Calibri" charset="0"/>
            </a:endParaRPr>
          </a:p>
          <a:p>
            <a:pPr eaLnBrk="1" hangingPunct="1"/>
            <a:r>
              <a:rPr lang="en-US" sz="1600" i="1">
                <a:latin typeface="Calibri" charset="0"/>
              </a:rPr>
              <a:t>Diverged rapidly from each other</a:t>
            </a:r>
          </a:p>
          <a:p>
            <a:pPr eaLnBrk="1" hangingPunct="1"/>
            <a:endParaRPr lang="en-US" sz="1600" i="1">
              <a:latin typeface="Calibri" charset="0"/>
            </a:endParaRPr>
          </a:p>
          <a:p>
            <a:pPr eaLnBrk="1" hangingPunct="1"/>
            <a:r>
              <a:rPr lang="en-US" sz="1800" i="1">
                <a:latin typeface="Calibri" charset="0"/>
              </a:rPr>
              <a:t>Hominidae:</a:t>
            </a:r>
          </a:p>
          <a:p>
            <a:pPr eaLnBrk="1" hangingPunct="1"/>
            <a:endParaRPr lang="en-US" sz="1600" i="1">
              <a:latin typeface="Calibri" charset="0"/>
            </a:endParaRPr>
          </a:p>
          <a:p>
            <a:pPr eaLnBrk="1" hangingPunct="1"/>
            <a:r>
              <a:rPr lang="en-US" sz="1600" i="1">
                <a:latin typeface="Calibri" charset="0"/>
              </a:rPr>
              <a:t>The largest primate Gorilla</a:t>
            </a:r>
          </a:p>
          <a:p>
            <a:pPr eaLnBrk="1" hangingPunct="1"/>
            <a:endParaRPr lang="en-US" sz="1600" i="1">
              <a:latin typeface="Calibri" charset="0"/>
            </a:endParaRPr>
          </a:p>
          <a:p>
            <a:pPr eaLnBrk="1" hangingPunct="1"/>
            <a:r>
              <a:rPr lang="en-US" sz="1600" i="1">
                <a:latin typeface="Calibri" charset="0"/>
              </a:rPr>
              <a:t>Who is closest relative, Pan troglodytes or Pan paniscus?</a:t>
            </a:r>
          </a:p>
          <a:p>
            <a:pPr eaLnBrk="1" hangingPunct="1"/>
            <a:endParaRPr lang="en-US" sz="1600" i="1">
              <a:latin typeface="Calibri" charset="0"/>
            </a:endParaRPr>
          </a:p>
          <a:p>
            <a:pPr eaLnBrk="1" hangingPunct="1"/>
            <a:endParaRPr lang="en-US" sz="1600" i="1">
              <a:latin typeface="Calibri" charset="0"/>
            </a:endParaRPr>
          </a:p>
          <a:p>
            <a:pPr eaLnBrk="1" hangingPunct="1"/>
            <a:endParaRPr lang="en-US" sz="1600" i="1">
              <a:latin typeface="Calibri" charset="0"/>
            </a:endParaRPr>
          </a:p>
          <a:p>
            <a:pPr eaLnBrk="1" hangingPunct="1"/>
            <a:endParaRPr lang="en-US" sz="1600" i="1">
              <a:latin typeface="Calibri" charset="0"/>
            </a:endParaRPr>
          </a:p>
          <a:p>
            <a:pPr eaLnBrk="1" hangingPunct="1"/>
            <a:endParaRPr lang="en-US" sz="1600" i="1">
              <a:latin typeface="Calibri" charset="0"/>
            </a:endParaRPr>
          </a:p>
        </p:txBody>
      </p:sp>
      <p:pic>
        <p:nvPicPr>
          <p:cNvPr id="33800" name="Picture 16" descr="6lg_bonobo.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16800" y="5826125"/>
            <a:ext cx="11303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17" descr="105lgcommon chimp.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19763" y="5826125"/>
            <a:ext cx="12065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TextBox 18"/>
          <p:cNvSpPr txBox="1">
            <a:spLocks noChangeArrowheads="1"/>
          </p:cNvSpPr>
          <p:nvPr/>
        </p:nvSpPr>
        <p:spPr bwMode="auto">
          <a:xfrm>
            <a:off x="0" y="36703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20</a:t>
            </a:r>
          </a:p>
        </p:txBody>
      </p:sp>
    </p:spTree>
    <p:extLst>
      <p:ext uri="{BB962C8B-B14F-4D97-AF65-F5344CB8AC3E}">
        <p14:creationId xmlns:p14="http://schemas.microsoft.com/office/powerpoint/2010/main" val="47368828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a:spLocks noChangeArrowheads="1"/>
          </p:cNvSpPr>
          <p:nvPr/>
        </p:nvSpPr>
        <p:spPr bwMode="auto">
          <a:xfrm>
            <a:off x="3181350" y="6619875"/>
            <a:ext cx="2538413" cy="238125"/>
          </a:xfrm>
          <a:prstGeom prst="rect">
            <a:avLst/>
          </a:prstGeom>
          <a:solidFill>
            <a:schemeClr val="bg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sz="1800">
              <a:solidFill>
                <a:schemeClr val="lt1"/>
              </a:solidFill>
              <a:latin typeface="+mn-lt"/>
              <a:ea typeface="+mn-ea"/>
              <a:cs typeface="+mn-cs"/>
            </a:endParaRPr>
          </a:p>
        </p:txBody>
      </p:sp>
      <p:sp>
        <p:nvSpPr>
          <p:cNvPr id="35843" name="TextBox 10"/>
          <p:cNvSpPr txBox="1">
            <a:spLocks noChangeArrowheads="1"/>
          </p:cNvSpPr>
          <p:nvPr/>
        </p:nvSpPr>
        <p:spPr bwMode="auto">
          <a:xfrm>
            <a:off x="4797425" y="155575"/>
            <a:ext cx="3794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Calibri" charset="0"/>
              </a:rPr>
              <a:t>Cercopithecoidea: Old World Monkeys</a:t>
            </a:r>
          </a:p>
        </p:txBody>
      </p:sp>
      <p:pic>
        <p:nvPicPr>
          <p:cNvPr id="3584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92988" y="2225675"/>
            <a:ext cx="1008062"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Box 9"/>
          <p:cNvSpPr txBox="1">
            <a:spLocks noChangeArrowheads="1"/>
          </p:cNvSpPr>
          <p:nvPr/>
        </p:nvSpPr>
        <p:spPr bwMode="auto">
          <a:xfrm>
            <a:off x="4602163" y="1079500"/>
            <a:ext cx="2947987"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i="1">
                <a:latin typeface="Calibri" charset="0"/>
              </a:rPr>
              <a:t>Two Subfamilies</a:t>
            </a:r>
          </a:p>
          <a:p>
            <a:pPr eaLnBrk="1" hangingPunct="1"/>
            <a:endParaRPr lang="en-US" sz="1600" i="1">
              <a:latin typeface="Calibri" charset="0"/>
            </a:endParaRPr>
          </a:p>
          <a:p>
            <a:pPr eaLnBrk="1" hangingPunct="1"/>
            <a:r>
              <a:rPr lang="en-US" sz="1600" i="1">
                <a:latin typeface="Calibri" charset="0"/>
              </a:rPr>
              <a:t>Cercopithecinae</a:t>
            </a:r>
          </a:p>
          <a:p>
            <a:pPr eaLnBrk="1" hangingPunct="1"/>
            <a:r>
              <a:rPr lang="en-US" sz="1600" i="1">
                <a:latin typeface="Calibri" charset="0"/>
              </a:rPr>
              <a:t>	macaques, baboons</a:t>
            </a:r>
          </a:p>
          <a:p>
            <a:pPr eaLnBrk="1" hangingPunct="1"/>
            <a:endParaRPr lang="en-US" sz="1600" i="1">
              <a:latin typeface="Calibri" charset="0"/>
            </a:endParaRPr>
          </a:p>
          <a:p>
            <a:pPr eaLnBrk="1" hangingPunct="1"/>
            <a:r>
              <a:rPr lang="en-US" sz="1600" i="1">
                <a:latin typeface="Calibri" charset="0"/>
              </a:rPr>
              <a:t>Higher proportion of recent species (asterisk) &lt; 1 MYA</a:t>
            </a:r>
          </a:p>
          <a:p>
            <a:pPr eaLnBrk="1" hangingPunct="1"/>
            <a:endParaRPr lang="en-US" sz="1600" i="1">
              <a:latin typeface="Calibri" charset="0"/>
            </a:endParaRPr>
          </a:p>
          <a:p>
            <a:pPr eaLnBrk="1" hangingPunct="1"/>
            <a:r>
              <a:rPr lang="en-US" sz="1600" i="1">
                <a:latin typeface="Calibri" charset="0"/>
              </a:rPr>
              <a:t>Ongoing hybridization and introgression sympatric species</a:t>
            </a:r>
          </a:p>
          <a:p>
            <a:pPr eaLnBrk="1" hangingPunct="1"/>
            <a:endParaRPr lang="en-US" sz="1600" i="1">
              <a:latin typeface="Calibri" charset="0"/>
            </a:endParaRPr>
          </a:p>
          <a:p>
            <a:pPr eaLnBrk="1" hangingPunct="1"/>
            <a:r>
              <a:rPr lang="en-US" sz="1600" i="1">
                <a:latin typeface="Calibri" charset="0"/>
              </a:rPr>
              <a:t>Colobinae:</a:t>
            </a:r>
          </a:p>
          <a:p>
            <a:pPr eaLnBrk="1" hangingPunct="1"/>
            <a:r>
              <a:rPr lang="en-US" sz="1600" i="1">
                <a:latin typeface="Calibri" charset="0"/>
              </a:rPr>
              <a:t>Digestive adaptation to arboreal leaf eating existence</a:t>
            </a:r>
          </a:p>
          <a:p>
            <a:pPr eaLnBrk="1" hangingPunct="1"/>
            <a:endParaRPr lang="en-US" sz="1600" i="1">
              <a:latin typeface="Calibri" charset="0"/>
            </a:endParaRPr>
          </a:p>
          <a:p>
            <a:pPr eaLnBrk="1" hangingPunct="1"/>
            <a:r>
              <a:rPr lang="en-US" sz="1600" i="1">
                <a:latin typeface="Calibri" charset="0"/>
              </a:rPr>
              <a:t>Asian and African tribes</a:t>
            </a:r>
          </a:p>
          <a:p>
            <a:pPr eaLnBrk="1" hangingPunct="1"/>
            <a:endParaRPr lang="en-US" sz="1600" i="1">
              <a:latin typeface="Calibri" charset="0"/>
            </a:endParaRPr>
          </a:p>
          <a:p>
            <a:pPr eaLnBrk="1" hangingPunct="1"/>
            <a:r>
              <a:rPr lang="en-US" sz="1600" i="1">
                <a:latin typeface="Calibri" charset="0"/>
              </a:rPr>
              <a:t>Taxonomic revision of Trachypithecus, Presbytis, Semnopithecus</a:t>
            </a:r>
          </a:p>
        </p:txBody>
      </p:sp>
      <p:pic>
        <p:nvPicPr>
          <p:cNvPr id="35846" name="Picture 16" descr="zoo promo 2 02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92988" y="1262063"/>
            <a:ext cx="139065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5" descr="CERCOPITHECOIDEA.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4775" y="457200"/>
            <a:ext cx="431323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1295400" y="1262063"/>
            <a:ext cx="787400" cy="160337"/>
          </a:xfrm>
          <a:prstGeom prst="rect">
            <a:avLst/>
          </a:prstGeom>
          <a:solidFill>
            <a:srgbClr val="C0504D">
              <a:alpha val="18039"/>
            </a:srgbClr>
          </a:solid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endParaRPr lang="en-US" sz="1800">
              <a:solidFill>
                <a:schemeClr val="lt1"/>
              </a:solidFill>
              <a:latin typeface="+mn-lt"/>
              <a:ea typeface="+mn-ea"/>
              <a:cs typeface="+mn-cs"/>
            </a:endParaRPr>
          </a:p>
        </p:txBody>
      </p:sp>
      <p:pic>
        <p:nvPicPr>
          <p:cNvPr id="35849" name="Picture 8" descr="brelichi.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0150" y="3813175"/>
            <a:ext cx="1400175"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Picture 12" descr="phayrei.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50088" y="5353050"/>
            <a:ext cx="100171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945202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57200" y="20638"/>
            <a:ext cx="8229600" cy="1143000"/>
          </a:xfrm>
        </p:spPr>
        <p:txBody>
          <a:bodyPr/>
          <a:lstStyle/>
          <a:p>
            <a:pPr eaLnBrk="1" hangingPunct="1"/>
            <a:r>
              <a:rPr lang="en-US" sz="2800" i="1">
                <a:latin typeface="Calibri" charset="0"/>
                <a:ea typeface="ＭＳ Ｐゴシック" charset="0"/>
              </a:rPr>
              <a:t>The Next Phase for Primate Phylogenomics</a:t>
            </a:r>
          </a:p>
        </p:txBody>
      </p:sp>
      <p:sp>
        <p:nvSpPr>
          <p:cNvPr id="49154" name="Content Placeholder 1"/>
          <p:cNvSpPr>
            <a:spLocks noGrp="1"/>
          </p:cNvSpPr>
          <p:nvPr>
            <p:ph idx="1"/>
          </p:nvPr>
        </p:nvSpPr>
        <p:spPr>
          <a:xfrm>
            <a:off x="457200" y="800100"/>
            <a:ext cx="8534400" cy="5956300"/>
          </a:xfrm>
        </p:spPr>
        <p:txBody>
          <a:bodyPr/>
          <a:lstStyle/>
          <a:p>
            <a:r>
              <a:rPr lang="en-US" sz="1400">
                <a:latin typeface="Calibri" charset="0"/>
                <a:ea typeface="ＭＳ Ｐゴシック" charset="0"/>
              </a:rPr>
              <a:t>Chromosome evolution and genome rearrangement</a:t>
            </a:r>
          </a:p>
          <a:p>
            <a:r>
              <a:rPr lang="en-US" sz="1400">
                <a:latin typeface="Calibri" charset="0"/>
                <a:ea typeface="ＭＳ Ｐゴシック" charset="0"/>
              </a:rPr>
              <a:t>Adaptive Evolution of Targeted Genes</a:t>
            </a:r>
          </a:p>
          <a:p>
            <a:r>
              <a:rPr lang="en-US" sz="1400">
                <a:latin typeface="Calibri" charset="0"/>
                <a:ea typeface="ＭＳ Ｐゴシック" charset="0"/>
              </a:rPr>
              <a:t>Whole genome and Mitochondrial Genome Sequence</a:t>
            </a:r>
          </a:p>
          <a:p>
            <a:r>
              <a:rPr lang="en-US" sz="1400">
                <a:latin typeface="Calibri" charset="0"/>
                <a:ea typeface="ＭＳ Ｐゴシック" charset="0"/>
              </a:rPr>
              <a:t>New Technologies-RNA and Exon Sequence</a:t>
            </a:r>
          </a:p>
          <a:p>
            <a:r>
              <a:rPr lang="en-US" sz="1400">
                <a:latin typeface="Calibri" charset="0"/>
                <a:ea typeface="ＭＳ Ｐゴシック" charset="0"/>
              </a:rPr>
              <a:t>Cognitive and Brain development</a:t>
            </a:r>
          </a:p>
          <a:p>
            <a:r>
              <a:rPr lang="en-US" sz="1400">
                <a:latin typeface="Calibri" charset="0"/>
                <a:ea typeface="ＭＳ Ｐゴシック" charset="0"/>
              </a:rPr>
              <a:t>Development of Vision</a:t>
            </a:r>
          </a:p>
          <a:p>
            <a:r>
              <a:rPr lang="en-US" sz="1400">
                <a:latin typeface="Calibri" charset="0"/>
                <a:ea typeface="ＭＳ Ｐゴシック" charset="0"/>
              </a:rPr>
              <a:t>Morphological traits </a:t>
            </a:r>
          </a:p>
          <a:p>
            <a:r>
              <a:rPr lang="en-US" sz="1400">
                <a:latin typeface="Calibri" charset="0"/>
                <a:ea typeface="ＭＳ Ｐゴシック" charset="0"/>
              </a:rPr>
              <a:t>Reproductive traits</a:t>
            </a:r>
          </a:p>
          <a:p>
            <a:r>
              <a:rPr lang="en-US" sz="1400">
                <a:latin typeface="Calibri" charset="0"/>
                <a:ea typeface="ＭＳ Ｐゴシック" charset="0"/>
              </a:rPr>
              <a:t>Development of dentition</a:t>
            </a:r>
          </a:p>
          <a:p>
            <a:r>
              <a:rPr lang="en-US" sz="1400">
                <a:latin typeface="Calibri" charset="0"/>
                <a:ea typeface="ＭＳ Ｐゴシック" charset="0"/>
              </a:rPr>
              <a:t>Behavioral Evolution &amp; Ecology</a:t>
            </a:r>
          </a:p>
          <a:p>
            <a:r>
              <a:rPr lang="en-US" sz="1400">
                <a:latin typeface="Calibri" charset="0"/>
                <a:ea typeface="ＭＳ Ｐゴシック" charset="0"/>
              </a:rPr>
              <a:t>Genetics of Longevity and Mortality</a:t>
            </a:r>
          </a:p>
          <a:p>
            <a:r>
              <a:rPr lang="en-US" sz="1400">
                <a:latin typeface="Calibri" charset="0"/>
                <a:ea typeface="ＭＳ Ｐゴシック" charset="0"/>
              </a:rPr>
              <a:t>Genes in Immunology and disease Resistance</a:t>
            </a:r>
          </a:p>
          <a:p>
            <a:r>
              <a:rPr lang="en-US" sz="1400">
                <a:latin typeface="Calibri" charset="0"/>
                <a:ea typeface="ＭＳ Ｐゴシック" charset="0"/>
              </a:rPr>
              <a:t>Characterization of Novel Pathogens &amp; Agents of Infectious Disease</a:t>
            </a:r>
          </a:p>
          <a:p>
            <a:r>
              <a:rPr lang="en-US" sz="1400">
                <a:latin typeface="Calibri" charset="0"/>
                <a:ea typeface="ＭＳ Ｐゴシック" charset="0"/>
              </a:rPr>
              <a:t>Endogenous retroviruses, Repetitive and Satellite DNA Evolution</a:t>
            </a:r>
          </a:p>
          <a:p>
            <a:r>
              <a:rPr lang="en-US" sz="1400">
                <a:latin typeface="Calibri" charset="0"/>
                <a:ea typeface="ＭＳ Ｐゴシック" charset="0"/>
              </a:rPr>
              <a:t>Phylogenetic reconstruction of specific lineages</a:t>
            </a:r>
          </a:p>
          <a:p>
            <a:r>
              <a:rPr lang="en-US" sz="1400">
                <a:latin typeface="Calibri" charset="0"/>
                <a:ea typeface="ＭＳ Ｐゴシック" charset="0"/>
              </a:rPr>
              <a:t>Bayesian methods of phylogenetic reconstruction and dating</a:t>
            </a:r>
          </a:p>
          <a:p>
            <a:r>
              <a:rPr lang="en-US" sz="1400">
                <a:latin typeface="Calibri" charset="0"/>
                <a:ea typeface="ＭＳ Ｐゴシック" charset="0"/>
              </a:rPr>
              <a:t>Rates of Evolution Among Lineages and Species</a:t>
            </a:r>
          </a:p>
          <a:p>
            <a:r>
              <a:rPr lang="en-US" sz="1400">
                <a:latin typeface="Calibri" charset="0"/>
                <a:ea typeface="ＭＳ Ｐゴシック" charset="0"/>
              </a:rPr>
              <a:t>Biogeography, Speciation &amp; Hybridization</a:t>
            </a:r>
          </a:p>
          <a:p>
            <a:r>
              <a:rPr lang="en-US" sz="1400">
                <a:latin typeface="Calibri" charset="0"/>
                <a:ea typeface="ＭＳ Ｐゴシック" charset="0"/>
              </a:rPr>
              <a:t>Taxonomic Revision Genera, Species and Subspecies</a:t>
            </a:r>
          </a:p>
          <a:p>
            <a:r>
              <a:rPr lang="en-US" sz="1400">
                <a:latin typeface="Calibri" charset="0"/>
                <a:ea typeface="ＭＳ Ｐゴシック" charset="0"/>
              </a:rPr>
              <a:t>Conservation management of endangered species</a:t>
            </a:r>
          </a:p>
          <a:p>
            <a:r>
              <a:rPr lang="en-US" sz="1400">
                <a:latin typeface="Calibri" charset="0"/>
                <a:ea typeface="ＭＳ Ｐゴシック" charset="0"/>
              </a:rPr>
              <a:t>Human Anthropology</a:t>
            </a:r>
          </a:p>
          <a:p>
            <a:r>
              <a:rPr lang="en-US" sz="1400">
                <a:latin typeface="Calibri" charset="0"/>
                <a:ea typeface="ＭＳ Ｐゴシック" charset="0"/>
              </a:rPr>
              <a:t>Human Biomedicine</a:t>
            </a:r>
          </a:p>
        </p:txBody>
      </p:sp>
    </p:spTree>
    <p:extLst>
      <p:ext uri="{BB962C8B-B14F-4D97-AF65-F5344CB8AC3E}">
        <p14:creationId xmlns:p14="http://schemas.microsoft.com/office/powerpoint/2010/main" val="382945975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descr="Customer Facing _V4 V4Plus 4.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395021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422275" y="33338"/>
            <a:ext cx="8229600" cy="1143000"/>
          </a:xfrm>
        </p:spPr>
        <p:txBody>
          <a:bodyPr/>
          <a:lstStyle/>
          <a:p>
            <a:pPr eaLnBrk="1" hangingPunct="1"/>
            <a:r>
              <a:rPr lang="en-US" sz="3600" i="1">
                <a:latin typeface="Calibri" charset="0"/>
                <a:ea typeface="ＭＳ Ｐゴシック" charset="0"/>
              </a:rPr>
              <a:t>Mapping to Human (HG19)</a:t>
            </a:r>
          </a:p>
        </p:txBody>
      </p:sp>
      <p:graphicFrame>
        <p:nvGraphicFramePr>
          <p:cNvPr id="54274" name="Object 3"/>
          <p:cNvGraphicFramePr>
            <a:graphicFrameLocks noChangeAspect="1"/>
          </p:cNvGraphicFramePr>
          <p:nvPr/>
        </p:nvGraphicFramePr>
        <p:xfrm>
          <a:off x="66675" y="1003300"/>
          <a:ext cx="9120188" cy="5562600"/>
        </p:xfrm>
        <a:graphic>
          <a:graphicData uri="http://schemas.openxmlformats.org/presentationml/2006/ole">
            <mc:AlternateContent xmlns:mc="http://schemas.openxmlformats.org/markup-compatibility/2006">
              <mc:Choice xmlns:v="urn:schemas-microsoft-com:vml" Requires="v">
                <p:oleObj spid="_x0000_s1032" name="Worksheet" r:id="rId4" imgW="14617700" imgH="8915400" progId="Excel.Sheet.8">
                  <p:embed/>
                </p:oleObj>
              </mc:Choice>
              <mc:Fallback>
                <p:oleObj name="Worksheet" r:id="rId4" imgW="14617700" imgH="89154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 y="1003300"/>
                        <a:ext cx="9120188"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3749420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6" descr="midpoint"/>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141413" y="609600"/>
            <a:ext cx="6859587" cy="5486400"/>
          </a:xfrm>
        </p:spPr>
      </p:pic>
      <p:sp>
        <p:nvSpPr>
          <p:cNvPr id="22531" name="Text Box 7"/>
          <p:cNvSpPr txBox="1">
            <a:spLocks noChangeArrowheads="1"/>
          </p:cNvSpPr>
          <p:nvPr/>
        </p:nvSpPr>
        <p:spPr bwMode="auto">
          <a:xfrm>
            <a:off x="60325" y="39688"/>
            <a:ext cx="3944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Midpoint Rooted Phylogram</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descr="unrooted"/>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143000" y="609600"/>
            <a:ext cx="6859588" cy="5486400"/>
          </a:xfrm>
        </p:spPr>
      </p:pic>
      <p:sp>
        <p:nvSpPr>
          <p:cNvPr id="24579" name="Text Box 4"/>
          <p:cNvSpPr txBox="1">
            <a:spLocks noChangeArrowheads="1"/>
          </p:cNvSpPr>
          <p:nvPr/>
        </p:nvSpPr>
        <p:spPr bwMode="auto">
          <a:xfrm>
            <a:off x="288925" y="115888"/>
            <a:ext cx="297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Unrooted Phylogram</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4"/>
          <p:cNvSpPr txBox="1">
            <a:spLocks noChangeArrowheads="1"/>
          </p:cNvSpPr>
          <p:nvPr/>
        </p:nvSpPr>
        <p:spPr bwMode="auto">
          <a:xfrm>
            <a:off x="365125" y="115888"/>
            <a:ext cx="167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Cladogram</a:t>
            </a:r>
          </a:p>
        </p:txBody>
      </p:sp>
      <p:pic>
        <p:nvPicPr>
          <p:cNvPr id="26627" name="Picture 6" descr="cladogram"/>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141413" y="609600"/>
            <a:ext cx="6859587" cy="5486400"/>
          </a:xfr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381000"/>
            <a:ext cx="7772400" cy="1143000"/>
          </a:xfrm>
        </p:spPr>
        <p:txBody>
          <a:bodyPr/>
          <a:lstStyle/>
          <a:p>
            <a:pPr eaLnBrk="1" hangingPunct="1"/>
            <a:r>
              <a:rPr lang="en-US" sz="2800">
                <a:latin typeface="Arial" charset="0"/>
                <a:ea typeface="ＭＳ Ｐゴシック" charset="0"/>
                <a:cs typeface="ＭＳ Ｐゴシック" charset="0"/>
              </a:rPr>
              <a:t>Basic Steps in Phylogenetic Analysis: Part 1</a:t>
            </a:r>
          </a:p>
        </p:txBody>
      </p:sp>
      <p:sp>
        <p:nvSpPr>
          <p:cNvPr id="30723" name="Rectangle 3"/>
          <p:cNvSpPr>
            <a:spLocks noGrp="1" noChangeArrowheads="1"/>
          </p:cNvSpPr>
          <p:nvPr>
            <p:ph type="body" idx="1"/>
          </p:nvPr>
        </p:nvSpPr>
        <p:spPr>
          <a:xfrm>
            <a:off x="685800" y="1600200"/>
            <a:ext cx="8001000" cy="5029200"/>
          </a:xfrm>
        </p:spPr>
        <p:txBody>
          <a:bodyPr>
            <a:normAutofit/>
          </a:bodyPr>
          <a:lstStyle/>
          <a:p>
            <a:r>
              <a:rPr lang="en-US" sz="1400" dirty="0" smtClean="0">
                <a:latin typeface="Arial" charset="0"/>
                <a:ea typeface="ＭＳ Ｐゴシック" charset="0"/>
                <a:cs typeface="ＭＳ Ｐゴシック" charset="0"/>
              </a:rPr>
              <a:t>Step 1: Determination </a:t>
            </a:r>
            <a:r>
              <a:rPr lang="en-US" sz="1400" dirty="0">
                <a:latin typeface="Arial" charset="0"/>
                <a:ea typeface="ＭＳ Ｐゴシック" charset="0"/>
                <a:cs typeface="ＭＳ Ｐゴシック" charset="0"/>
              </a:rPr>
              <a:t>of informative marker</a:t>
            </a:r>
          </a:p>
          <a:p>
            <a:pPr lvl="1"/>
            <a:r>
              <a:rPr lang="en-US" sz="1200" dirty="0">
                <a:latin typeface="Arial" charset="0"/>
                <a:ea typeface="ＭＳ Ｐゴシック" charset="0"/>
              </a:rPr>
              <a:t>Rate of evolution </a:t>
            </a:r>
            <a:r>
              <a:rPr lang="ja-JP" altLang="en-US" sz="1200" dirty="0">
                <a:latin typeface="Arial" charset="0"/>
                <a:ea typeface="ＭＳ Ｐゴシック" charset="0"/>
              </a:rPr>
              <a:t>“</a:t>
            </a:r>
            <a:r>
              <a:rPr lang="en-US" sz="1200" dirty="0">
                <a:latin typeface="Arial" charset="0"/>
                <a:ea typeface="ＭＳ Ｐゴシック" charset="0"/>
              </a:rPr>
              <a:t>roughly</a:t>
            </a:r>
            <a:r>
              <a:rPr lang="ja-JP" altLang="en-US" sz="1200" dirty="0">
                <a:latin typeface="Arial" charset="0"/>
                <a:ea typeface="ＭＳ Ｐゴシック" charset="0"/>
              </a:rPr>
              <a:t>”</a:t>
            </a:r>
            <a:r>
              <a:rPr lang="en-US" sz="1200" dirty="0">
                <a:latin typeface="Arial" charset="0"/>
                <a:ea typeface="ＭＳ Ｐゴシック" charset="0"/>
              </a:rPr>
              <a:t> proportional to genetic divergence</a:t>
            </a:r>
          </a:p>
          <a:p>
            <a:pPr lvl="1"/>
            <a:r>
              <a:rPr lang="en-US" sz="1200" dirty="0">
                <a:latin typeface="Arial" charset="0"/>
                <a:ea typeface="ＭＳ Ｐゴシック" charset="0"/>
              </a:rPr>
              <a:t>Multiple markers</a:t>
            </a:r>
          </a:p>
          <a:p>
            <a:pPr lvl="1"/>
            <a:r>
              <a:rPr lang="en-US" sz="1200" dirty="0" err="1">
                <a:latin typeface="Arial" charset="0"/>
                <a:ea typeface="ＭＳ Ｐゴシック" charset="0"/>
              </a:rPr>
              <a:t>MtDNA</a:t>
            </a:r>
            <a:r>
              <a:rPr lang="en-US" sz="1200" dirty="0">
                <a:latin typeface="Arial" charset="0"/>
                <a:ea typeface="ＭＳ Ｐゴシック" charset="0"/>
              </a:rPr>
              <a:t>, nuclear, sex linked</a:t>
            </a:r>
          </a:p>
          <a:p>
            <a:r>
              <a:rPr lang="en-US" sz="1400" dirty="0" smtClean="0">
                <a:latin typeface="Arial" charset="0"/>
                <a:ea typeface="ＭＳ Ｐゴシック" charset="0"/>
                <a:cs typeface="ＭＳ Ｐゴシック" charset="0"/>
              </a:rPr>
              <a:t>Step 2: Determination </a:t>
            </a:r>
            <a:r>
              <a:rPr lang="en-US" sz="1400" dirty="0">
                <a:latin typeface="Arial" charset="0"/>
                <a:ea typeface="ＭＳ Ｐゴシック" charset="0"/>
                <a:cs typeface="ＭＳ Ｐゴシック" charset="0"/>
              </a:rPr>
              <a:t>of sample size and design</a:t>
            </a:r>
          </a:p>
          <a:p>
            <a:pPr lvl="1"/>
            <a:r>
              <a:rPr lang="en-US" sz="1200" dirty="0">
                <a:latin typeface="Arial" charset="0"/>
                <a:ea typeface="ＭＳ Ｐゴシック" charset="0"/>
              </a:rPr>
              <a:t>Taxa</a:t>
            </a:r>
          </a:p>
          <a:p>
            <a:pPr lvl="1"/>
            <a:r>
              <a:rPr lang="en-US" sz="1200" dirty="0" err="1">
                <a:latin typeface="Arial" charset="0"/>
                <a:ea typeface="ＭＳ Ｐゴシック" charset="0"/>
              </a:rPr>
              <a:t>Outgroup</a:t>
            </a:r>
            <a:r>
              <a:rPr lang="en-US" sz="1200" dirty="0">
                <a:latin typeface="Arial" charset="0"/>
                <a:ea typeface="ＭＳ Ｐゴシック" charset="0"/>
              </a:rPr>
              <a:t>-root </a:t>
            </a:r>
          </a:p>
          <a:p>
            <a:r>
              <a:rPr lang="en-US" sz="1400" dirty="0" smtClean="0">
                <a:latin typeface="Arial" charset="0"/>
                <a:ea typeface="ＭＳ Ｐゴシック" charset="0"/>
                <a:cs typeface="ＭＳ Ｐゴシック" charset="0"/>
              </a:rPr>
              <a:t>Step 3: Alignment </a:t>
            </a:r>
            <a:r>
              <a:rPr lang="en-US" sz="1400" dirty="0">
                <a:latin typeface="Arial" charset="0"/>
                <a:ea typeface="ＭＳ Ｐゴシック" charset="0"/>
                <a:cs typeface="ＭＳ Ｐゴシック" charset="0"/>
              </a:rPr>
              <a:t>(sequence data)</a:t>
            </a:r>
          </a:p>
          <a:p>
            <a:r>
              <a:rPr lang="en-US" sz="1400" dirty="0" smtClean="0">
                <a:latin typeface="Arial" charset="0"/>
                <a:ea typeface="ＭＳ Ｐゴシック" charset="0"/>
                <a:cs typeface="ＭＳ Ｐゴシック" charset="0"/>
              </a:rPr>
              <a:t>Step 4: Model </a:t>
            </a:r>
            <a:r>
              <a:rPr lang="en-US" sz="1400" dirty="0">
                <a:latin typeface="Arial" charset="0"/>
                <a:ea typeface="ＭＳ Ｐゴシック" charset="0"/>
                <a:cs typeface="ＭＳ Ｐゴシック" charset="0"/>
              </a:rPr>
              <a:t>of </a:t>
            </a:r>
            <a:r>
              <a:rPr lang="en-US" sz="1400" dirty="0" smtClean="0">
                <a:latin typeface="Arial" charset="0"/>
                <a:ea typeface="ＭＳ Ｐゴシック" charset="0"/>
                <a:cs typeface="ＭＳ Ｐゴシック" charset="0"/>
              </a:rPr>
              <a:t>substitution </a:t>
            </a:r>
          </a:p>
          <a:p>
            <a:pPr lvl="1"/>
            <a:r>
              <a:rPr lang="en-US" sz="1200" dirty="0" smtClean="0">
                <a:latin typeface="Arial" charset="0"/>
                <a:ea typeface="ＭＳ Ｐゴシック" charset="0"/>
              </a:rPr>
              <a:t>Nucleotide data </a:t>
            </a:r>
          </a:p>
          <a:p>
            <a:pPr lvl="2"/>
            <a:r>
              <a:rPr lang="en-US" sz="1200" dirty="0" smtClean="0">
                <a:latin typeface="Arial" charset="0"/>
                <a:ea typeface="ＭＳ Ｐゴシック" charset="0"/>
              </a:rPr>
              <a:t>Among </a:t>
            </a:r>
            <a:r>
              <a:rPr lang="en-US" sz="1200" dirty="0">
                <a:latin typeface="Arial" charset="0"/>
                <a:ea typeface="ＭＳ Ｐゴシック" charset="0"/>
              </a:rPr>
              <a:t>site rate heterogeneity </a:t>
            </a:r>
          </a:p>
          <a:p>
            <a:pPr lvl="2"/>
            <a:r>
              <a:rPr lang="en-US" sz="1200" dirty="0">
                <a:latin typeface="Arial" charset="0"/>
                <a:ea typeface="ＭＳ Ｐゴシック" charset="0"/>
              </a:rPr>
              <a:t>Bias Frequency Nucleotides</a:t>
            </a:r>
          </a:p>
          <a:p>
            <a:pPr lvl="2"/>
            <a:r>
              <a:rPr lang="en-US" sz="1200" dirty="0">
                <a:latin typeface="Arial" charset="0"/>
                <a:ea typeface="ＭＳ Ｐゴシック" charset="0"/>
              </a:rPr>
              <a:t>Transition: </a:t>
            </a:r>
            <a:r>
              <a:rPr lang="en-US" sz="1200" dirty="0" err="1" smtClean="0">
                <a:latin typeface="Arial" charset="0"/>
                <a:ea typeface="ＭＳ Ｐゴシック" charset="0"/>
              </a:rPr>
              <a:t>transversion</a:t>
            </a:r>
            <a:endParaRPr lang="en-US" sz="1200" dirty="0" smtClean="0">
              <a:latin typeface="Arial" charset="0"/>
              <a:ea typeface="ＭＳ Ｐゴシック" charset="0"/>
            </a:endParaRPr>
          </a:p>
          <a:p>
            <a:pPr lvl="2"/>
            <a:r>
              <a:rPr lang="en-US" sz="1200" dirty="0" smtClean="0">
                <a:latin typeface="Arial" charset="0"/>
                <a:ea typeface="ＭＳ Ｐゴシック" charset="0"/>
              </a:rPr>
              <a:t>Codon analyses</a:t>
            </a:r>
            <a:endParaRPr lang="en-US" sz="1200" dirty="0">
              <a:latin typeface="Arial" charset="0"/>
              <a:ea typeface="ＭＳ Ｐゴシック" charset="0"/>
            </a:endParaRPr>
          </a:p>
          <a:p>
            <a:pPr lvl="1"/>
            <a:r>
              <a:rPr lang="en-US" sz="1200" dirty="0" smtClean="0">
                <a:latin typeface="Arial" charset="0"/>
                <a:ea typeface="ＭＳ Ｐゴシック" charset="0"/>
              </a:rPr>
              <a:t>Protein Data </a:t>
            </a:r>
          </a:p>
          <a:p>
            <a:pPr lvl="2"/>
            <a:r>
              <a:rPr lang="en-US" sz="1200" dirty="0">
                <a:latin typeface="Arial" charset="0"/>
                <a:ea typeface="ＭＳ Ｐゴシック" charset="0"/>
              </a:rPr>
              <a:t>Probability matrix [DAYHOFF, DCMUT, JTT, MTREV, WAG, RTREV, CPREV, VT, BLOSUM62, MTMAM, </a:t>
            </a:r>
            <a:r>
              <a:rPr lang="en-US" sz="1200" dirty="0" smtClean="0">
                <a:latin typeface="Arial" charset="0"/>
                <a:ea typeface="ＭＳ Ｐゴシック" charset="0"/>
              </a:rPr>
              <a:t>LG] or empirical frequencies of amino acid within data set.</a:t>
            </a:r>
          </a:p>
          <a:p>
            <a:pPr marL="914400" lvl="2" indent="0">
              <a:buNone/>
            </a:pPr>
            <a:endParaRPr lang="en-US" sz="1200" dirty="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590844" y="1452127"/>
            <a:ext cx="7772400" cy="4876800"/>
          </a:xfrm>
        </p:spPr>
        <p:txBody>
          <a:bodyPr>
            <a:noAutofit/>
          </a:bodyPr>
          <a:lstStyle/>
          <a:p>
            <a:pPr>
              <a:lnSpc>
                <a:spcPct val="90000"/>
              </a:lnSpc>
            </a:pPr>
            <a:r>
              <a:rPr lang="en-US" sz="1600" dirty="0" smtClean="0">
                <a:latin typeface="Arial" charset="0"/>
                <a:ea typeface="ＭＳ Ｐゴシック" charset="0"/>
                <a:cs typeface="ＭＳ Ｐゴシック" charset="0"/>
              </a:rPr>
              <a:t>Step 5</a:t>
            </a:r>
            <a:r>
              <a:rPr lang="en-US" sz="1600" dirty="0">
                <a:latin typeface="Arial" charset="0"/>
                <a:ea typeface="ＭＳ Ｐゴシック" charset="0"/>
                <a:cs typeface="ＭＳ Ｐゴシック" charset="0"/>
              </a:rPr>
              <a:t>. Reconstructing phylogenetic tree</a:t>
            </a:r>
          </a:p>
          <a:p>
            <a:pPr lvl="1">
              <a:lnSpc>
                <a:spcPct val="90000"/>
              </a:lnSpc>
            </a:pPr>
            <a:r>
              <a:rPr lang="en-US" sz="1400" dirty="0">
                <a:latin typeface="Arial" charset="0"/>
                <a:ea typeface="ＭＳ Ｐゴシック" charset="0"/>
              </a:rPr>
              <a:t>Impose optimality criteria</a:t>
            </a:r>
          </a:p>
          <a:p>
            <a:pPr lvl="2">
              <a:lnSpc>
                <a:spcPct val="90000"/>
              </a:lnSpc>
            </a:pPr>
            <a:r>
              <a:rPr lang="en-US" sz="1200" dirty="0">
                <a:latin typeface="Arial" charset="0"/>
                <a:ea typeface="ＭＳ Ｐゴシック" charset="0"/>
              </a:rPr>
              <a:t>Maximum Likelihood</a:t>
            </a:r>
          </a:p>
          <a:p>
            <a:pPr lvl="2">
              <a:lnSpc>
                <a:spcPct val="90000"/>
              </a:lnSpc>
            </a:pPr>
            <a:r>
              <a:rPr lang="en-US" sz="1200" dirty="0">
                <a:latin typeface="Arial" charset="0"/>
                <a:ea typeface="ＭＳ Ｐゴシック" charset="0"/>
              </a:rPr>
              <a:t>Minimum Evolution (distance-based)</a:t>
            </a:r>
          </a:p>
          <a:p>
            <a:pPr lvl="2">
              <a:lnSpc>
                <a:spcPct val="90000"/>
              </a:lnSpc>
            </a:pPr>
            <a:r>
              <a:rPr lang="en-US" sz="1200" dirty="0">
                <a:latin typeface="Arial" charset="0"/>
                <a:ea typeface="ＭＳ Ｐゴシック" charset="0"/>
              </a:rPr>
              <a:t>Maximum </a:t>
            </a:r>
            <a:r>
              <a:rPr lang="en-US" sz="1200" dirty="0" smtClean="0">
                <a:latin typeface="Arial" charset="0"/>
                <a:ea typeface="ＭＳ Ｐゴシック" charset="0"/>
              </a:rPr>
              <a:t>Parsimony</a:t>
            </a:r>
          </a:p>
          <a:p>
            <a:pPr lvl="2">
              <a:lnSpc>
                <a:spcPct val="90000"/>
              </a:lnSpc>
            </a:pPr>
            <a:r>
              <a:rPr lang="en-US" sz="1200" dirty="0" smtClean="0">
                <a:latin typeface="Arial" charset="0"/>
                <a:ea typeface="ＭＳ Ｐゴシック" charset="0"/>
              </a:rPr>
              <a:t>Bayesian Inference (MCMC)</a:t>
            </a:r>
            <a:endParaRPr lang="en-US" sz="1200" dirty="0">
              <a:latin typeface="Arial" charset="0"/>
              <a:ea typeface="ＭＳ Ｐゴシック" charset="0"/>
            </a:endParaRPr>
          </a:p>
          <a:p>
            <a:pPr lvl="1">
              <a:lnSpc>
                <a:spcPct val="90000"/>
              </a:lnSpc>
            </a:pPr>
            <a:r>
              <a:rPr lang="en-US" sz="1400" dirty="0">
                <a:latin typeface="Arial" charset="0"/>
                <a:ea typeface="ＭＳ Ｐゴシック" charset="0"/>
              </a:rPr>
              <a:t>Computer </a:t>
            </a:r>
            <a:r>
              <a:rPr lang="en-US" sz="1400" dirty="0" smtClean="0">
                <a:latin typeface="Arial" charset="0"/>
                <a:ea typeface="ＭＳ Ｐゴシック" charset="0"/>
              </a:rPr>
              <a:t>Programs </a:t>
            </a:r>
            <a:endParaRPr lang="en-US" sz="1400" dirty="0">
              <a:latin typeface="Arial" charset="0"/>
              <a:ea typeface="ＭＳ Ｐゴシック" charset="0"/>
            </a:endParaRPr>
          </a:p>
          <a:p>
            <a:pPr lvl="2">
              <a:lnSpc>
                <a:spcPct val="90000"/>
              </a:lnSpc>
            </a:pPr>
            <a:r>
              <a:rPr lang="en-US" sz="1200" dirty="0">
                <a:latin typeface="Arial" charset="0"/>
                <a:ea typeface="ＭＳ Ｐゴシック" charset="0"/>
              </a:rPr>
              <a:t>PAUP, MEGA, </a:t>
            </a:r>
            <a:r>
              <a:rPr lang="en-US" sz="1200" dirty="0" smtClean="0">
                <a:latin typeface="Arial" charset="0"/>
                <a:ea typeface="ＭＳ Ｐゴシック" charset="0"/>
              </a:rPr>
              <a:t>GARLI, </a:t>
            </a:r>
            <a:r>
              <a:rPr lang="en-US" sz="1200" dirty="0" err="1" smtClean="0">
                <a:latin typeface="Arial" charset="0"/>
                <a:ea typeface="ＭＳ Ｐゴシック" charset="0"/>
              </a:rPr>
              <a:t>RAxML</a:t>
            </a:r>
            <a:r>
              <a:rPr lang="en-US" sz="1200" dirty="0" smtClean="0">
                <a:latin typeface="Arial" charset="0"/>
                <a:ea typeface="ＭＳ Ｐゴシック" charset="0"/>
              </a:rPr>
              <a:t>, </a:t>
            </a:r>
            <a:r>
              <a:rPr lang="en-US" sz="1200" dirty="0" err="1" smtClean="0">
                <a:latin typeface="Arial" charset="0"/>
                <a:ea typeface="ＭＳ Ｐゴシック" charset="0"/>
              </a:rPr>
              <a:t>PhyML</a:t>
            </a:r>
            <a:r>
              <a:rPr lang="en-US" sz="1200" dirty="0" smtClean="0">
                <a:latin typeface="Arial" charset="0"/>
                <a:ea typeface="ＭＳ Ｐゴシック" charset="0"/>
              </a:rPr>
              <a:t>, </a:t>
            </a:r>
            <a:r>
              <a:rPr lang="en-US" sz="1200" dirty="0" err="1" smtClean="0">
                <a:latin typeface="Arial" charset="0"/>
                <a:ea typeface="ＭＳ Ｐゴシック" charset="0"/>
              </a:rPr>
              <a:t>MrBayes</a:t>
            </a:r>
            <a:endParaRPr lang="en-US" sz="1200" dirty="0" smtClean="0">
              <a:latin typeface="Arial" charset="0"/>
              <a:ea typeface="ＭＳ Ｐゴシック" charset="0"/>
            </a:endParaRPr>
          </a:p>
          <a:p>
            <a:pPr lvl="2">
              <a:lnSpc>
                <a:spcPct val="90000"/>
              </a:lnSpc>
            </a:pPr>
            <a:r>
              <a:rPr lang="en-US" sz="1200" dirty="0" smtClean="0">
                <a:latin typeface="Arial" charset="0"/>
                <a:ea typeface="ＭＳ Ｐゴシック" charset="0"/>
              </a:rPr>
              <a:t>Supercomputers </a:t>
            </a:r>
            <a:r>
              <a:rPr lang="en-US" sz="1200" dirty="0" err="1" smtClean="0">
                <a:latin typeface="Arial" charset="0"/>
                <a:ea typeface="ＭＳ Ｐゴシック" charset="0"/>
              </a:rPr>
              <a:t>ExaML</a:t>
            </a:r>
            <a:r>
              <a:rPr lang="en-US" sz="1200" dirty="0" smtClean="0">
                <a:latin typeface="Arial" charset="0"/>
                <a:ea typeface="ＭＳ Ｐゴシック" charset="0"/>
              </a:rPr>
              <a:t>, </a:t>
            </a:r>
            <a:r>
              <a:rPr lang="en-US" sz="1200" dirty="0" err="1" smtClean="0">
                <a:latin typeface="Arial" charset="0"/>
                <a:ea typeface="ＭＳ Ｐゴシック" charset="0"/>
              </a:rPr>
              <a:t>RAxML</a:t>
            </a:r>
            <a:r>
              <a:rPr lang="en-US" sz="1200" dirty="0" smtClean="0">
                <a:latin typeface="Arial" charset="0"/>
                <a:ea typeface="ＭＳ Ｐゴシック" charset="0"/>
              </a:rPr>
              <a:t>-light </a:t>
            </a:r>
          </a:p>
          <a:p>
            <a:pPr lvl="3">
              <a:lnSpc>
                <a:spcPct val="90000"/>
              </a:lnSpc>
            </a:pPr>
            <a:r>
              <a:rPr lang="en-US" sz="1050" dirty="0" smtClean="0">
                <a:latin typeface="Arial" charset="0"/>
                <a:ea typeface="ＭＳ Ｐゴシック" charset="0"/>
              </a:rPr>
              <a:t>whole vertebrate genomes (e.g. Bird phylogeny)</a:t>
            </a:r>
          </a:p>
          <a:p>
            <a:pPr lvl="2">
              <a:lnSpc>
                <a:spcPct val="90000"/>
              </a:lnSpc>
            </a:pPr>
            <a:r>
              <a:rPr lang="en-US" sz="1200" dirty="0" err="1" smtClean="0">
                <a:latin typeface="Arial" charset="0"/>
                <a:ea typeface="ＭＳ Ｐゴシック" charset="0"/>
              </a:rPr>
              <a:t>PartitionFinder</a:t>
            </a:r>
            <a:r>
              <a:rPr lang="en-US" sz="1200" dirty="0">
                <a:latin typeface="Arial" charset="0"/>
                <a:ea typeface="ＭＳ Ｐゴシック" charset="0"/>
              </a:rPr>
              <a:t> </a:t>
            </a:r>
            <a:endParaRPr lang="en-US" sz="1200" dirty="0" smtClean="0">
              <a:latin typeface="Arial" charset="0"/>
              <a:ea typeface="ＭＳ Ｐゴシック" charset="0"/>
            </a:endParaRPr>
          </a:p>
          <a:p>
            <a:pPr lvl="3">
              <a:lnSpc>
                <a:spcPct val="90000"/>
              </a:lnSpc>
            </a:pPr>
            <a:r>
              <a:rPr lang="en-US" sz="1050" dirty="0" smtClean="0">
                <a:latin typeface="Arial" charset="0"/>
                <a:ea typeface="ＭＳ Ｐゴシック" charset="0"/>
              </a:rPr>
              <a:t>best</a:t>
            </a:r>
            <a:r>
              <a:rPr lang="en-US" sz="1050" dirty="0">
                <a:latin typeface="Arial" charset="0"/>
                <a:ea typeface="ＭＳ Ｐゴシック" charset="0"/>
              </a:rPr>
              <a:t>-fit partitioning schemes and models of molecular evolution for phylogenetic </a:t>
            </a:r>
            <a:r>
              <a:rPr lang="en-US" sz="1050" dirty="0" smtClean="0">
                <a:latin typeface="Arial" charset="0"/>
                <a:ea typeface="ＭＳ Ｐゴシック" charset="0"/>
              </a:rPr>
              <a:t>methods</a:t>
            </a:r>
            <a:endParaRPr lang="en-US" sz="1050" dirty="0">
              <a:latin typeface="Arial" charset="0"/>
              <a:ea typeface="ＭＳ Ｐゴシック" charset="0"/>
            </a:endParaRPr>
          </a:p>
          <a:p>
            <a:pPr>
              <a:lnSpc>
                <a:spcPct val="90000"/>
              </a:lnSpc>
            </a:pPr>
            <a:r>
              <a:rPr lang="en-US" sz="1600" dirty="0" smtClean="0">
                <a:latin typeface="Arial" charset="0"/>
                <a:ea typeface="ＭＳ Ｐゴシック" charset="0"/>
                <a:cs typeface="ＭＳ Ｐゴシック" charset="0"/>
              </a:rPr>
              <a:t>Step 6</a:t>
            </a:r>
            <a:r>
              <a:rPr lang="en-US" sz="1600" i="1" dirty="0">
                <a:latin typeface="Arial" charset="0"/>
                <a:ea typeface="ＭＳ Ｐゴシック" charset="0"/>
                <a:cs typeface="ＭＳ Ｐゴシック" charset="0"/>
              </a:rPr>
              <a:t>. A posteriori</a:t>
            </a:r>
            <a:r>
              <a:rPr lang="en-US" sz="1600" dirty="0">
                <a:latin typeface="Arial" charset="0"/>
                <a:ea typeface="ＭＳ Ｐゴシック" charset="0"/>
                <a:cs typeface="ＭＳ Ｐゴシック" charset="0"/>
              </a:rPr>
              <a:t> evaluation</a:t>
            </a:r>
          </a:p>
          <a:p>
            <a:pPr lvl="1">
              <a:lnSpc>
                <a:spcPct val="90000"/>
              </a:lnSpc>
            </a:pPr>
            <a:r>
              <a:rPr lang="en-US" sz="1400" dirty="0">
                <a:latin typeface="Arial" charset="0"/>
                <a:ea typeface="ＭＳ Ｐゴシック" charset="0"/>
              </a:rPr>
              <a:t>Bootstrap</a:t>
            </a:r>
          </a:p>
          <a:p>
            <a:pPr lvl="2">
              <a:lnSpc>
                <a:spcPct val="90000"/>
              </a:lnSpc>
            </a:pPr>
            <a:r>
              <a:rPr lang="en-US" sz="1200" dirty="0">
                <a:latin typeface="Arial" charset="0"/>
                <a:ea typeface="ＭＳ Ｐゴシック" charset="0"/>
              </a:rPr>
              <a:t>Assessment of tree reliability</a:t>
            </a:r>
          </a:p>
          <a:p>
            <a:pPr lvl="2">
              <a:lnSpc>
                <a:spcPct val="90000"/>
              </a:lnSpc>
            </a:pPr>
            <a:r>
              <a:rPr lang="en-US" sz="1200" dirty="0">
                <a:latin typeface="Arial" charset="0"/>
                <a:ea typeface="ＭＳ Ｐゴシック" charset="0"/>
              </a:rPr>
              <a:t>Re-sampling with replacement</a:t>
            </a:r>
          </a:p>
          <a:p>
            <a:pPr lvl="2">
              <a:lnSpc>
                <a:spcPct val="90000"/>
              </a:lnSpc>
            </a:pPr>
            <a:r>
              <a:rPr lang="en-US" sz="1200" dirty="0">
                <a:latin typeface="Arial" charset="0"/>
                <a:ea typeface="ＭＳ Ｐゴシック" charset="0"/>
              </a:rPr>
              <a:t>Node support</a:t>
            </a:r>
          </a:p>
          <a:p>
            <a:pPr lvl="1">
              <a:lnSpc>
                <a:spcPct val="90000"/>
              </a:lnSpc>
            </a:pPr>
            <a:r>
              <a:rPr lang="en-US" sz="1400" dirty="0">
                <a:latin typeface="Arial" charset="0"/>
                <a:ea typeface="ＭＳ Ｐゴシック" charset="0"/>
              </a:rPr>
              <a:t>Jackknife</a:t>
            </a:r>
          </a:p>
          <a:p>
            <a:pPr lvl="2">
              <a:lnSpc>
                <a:spcPct val="90000"/>
              </a:lnSpc>
            </a:pPr>
            <a:r>
              <a:rPr lang="en-US" sz="1200" dirty="0">
                <a:latin typeface="Arial" charset="0"/>
                <a:ea typeface="ＭＳ Ｐゴシック" charset="0"/>
              </a:rPr>
              <a:t>Random sampling without replacement </a:t>
            </a:r>
          </a:p>
          <a:p>
            <a:pPr lvl="2">
              <a:lnSpc>
                <a:spcPct val="90000"/>
              </a:lnSpc>
            </a:pPr>
            <a:r>
              <a:rPr lang="en-US" sz="1200" dirty="0">
                <a:latin typeface="Arial" charset="0"/>
                <a:ea typeface="ＭＳ Ｐゴシック" charset="0"/>
              </a:rPr>
              <a:t>Sites or taxa</a:t>
            </a:r>
          </a:p>
          <a:p>
            <a:pPr lvl="1">
              <a:lnSpc>
                <a:spcPct val="90000"/>
              </a:lnSpc>
            </a:pPr>
            <a:r>
              <a:rPr lang="en-US" sz="1400" dirty="0">
                <a:latin typeface="Arial" charset="0"/>
                <a:ea typeface="ＭＳ Ｐゴシック" charset="0"/>
              </a:rPr>
              <a:t>Bayesian Posterior </a:t>
            </a:r>
            <a:r>
              <a:rPr lang="en-US" sz="1400" dirty="0" smtClean="0">
                <a:latin typeface="Arial" charset="0"/>
                <a:ea typeface="ＭＳ Ｐゴシック" charset="0"/>
              </a:rPr>
              <a:t>Probability of model parameters</a:t>
            </a:r>
            <a:endParaRPr lang="en-US" sz="1400" dirty="0">
              <a:latin typeface="Arial" charset="0"/>
              <a:ea typeface="ＭＳ Ｐゴシック" charset="0"/>
            </a:endParaRPr>
          </a:p>
        </p:txBody>
      </p:sp>
      <p:sp>
        <p:nvSpPr>
          <p:cNvPr id="32771" name="Rectangle 4"/>
          <p:cNvSpPr>
            <a:spLocks noGrp="1" noChangeArrowheads="1"/>
          </p:cNvSpPr>
          <p:nvPr>
            <p:ph type="title"/>
          </p:nvPr>
        </p:nvSpPr>
        <p:spPr>
          <a:noFill/>
        </p:spPr>
        <p:txBody>
          <a:bodyPr/>
          <a:lstStyle/>
          <a:p>
            <a:pPr eaLnBrk="1" hangingPunct="1"/>
            <a:r>
              <a:rPr lang="en-US" sz="2800">
                <a:latin typeface="Arial" charset="0"/>
                <a:ea typeface="ＭＳ Ｐゴシック" charset="0"/>
                <a:cs typeface="ＭＳ Ｐゴシック" charset="0"/>
              </a:rPr>
              <a:t>Basic Steps in Phylogenetic Analysis: Part 2</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1143000"/>
          </a:xfrm>
        </p:spPr>
        <p:txBody>
          <a:bodyPr/>
          <a:lstStyle/>
          <a:p>
            <a:pPr eaLnBrk="1" hangingPunct="1"/>
            <a:r>
              <a:rPr lang="en-US" sz="2800">
                <a:latin typeface="Arial" charset="0"/>
                <a:ea typeface="ＭＳ Ｐゴシック" charset="0"/>
                <a:cs typeface="ＭＳ Ｐゴシック" charset="0"/>
              </a:rPr>
              <a:t>Categories of Markers Applied in Phylogenetics</a:t>
            </a:r>
          </a:p>
        </p:txBody>
      </p:sp>
      <p:sp>
        <p:nvSpPr>
          <p:cNvPr id="34819" name="Rectangle 3"/>
          <p:cNvSpPr>
            <a:spLocks noGrp="1" noChangeArrowheads="1"/>
          </p:cNvSpPr>
          <p:nvPr>
            <p:ph type="body" idx="1"/>
          </p:nvPr>
        </p:nvSpPr>
        <p:spPr>
          <a:xfrm>
            <a:off x="609600" y="1295400"/>
            <a:ext cx="7848600" cy="5181600"/>
          </a:xfrm>
        </p:spPr>
        <p:txBody>
          <a:bodyPr>
            <a:normAutofit/>
          </a:bodyPr>
          <a:lstStyle/>
          <a:p>
            <a:pPr eaLnBrk="1" hangingPunct="1">
              <a:lnSpc>
                <a:spcPct val="90000"/>
              </a:lnSpc>
            </a:pPr>
            <a:r>
              <a:rPr lang="en-US" sz="1600" dirty="0">
                <a:latin typeface="Arial" charset="0"/>
                <a:ea typeface="ＭＳ Ｐゴシック" charset="0"/>
                <a:cs typeface="ＭＳ Ｐゴシック" charset="0"/>
              </a:rPr>
              <a:t>Whole Genome Comparisons</a:t>
            </a:r>
          </a:p>
          <a:p>
            <a:pPr lvl="1" eaLnBrk="1" hangingPunct="1">
              <a:lnSpc>
                <a:spcPct val="90000"/>
              </a:lnSpc>
            </a:pPr>
            <a:r>
              <a:rPr lang="en-US" sz="1400" dirty="0">
                <a:latin typeface="Arial" charset="0"/>
                <a:ea typeface="ＭＳ Ｐゴシック" charset="0"/>
              </a:rPr>
              <a:t>Comparison of </a:t>
            </a:r>
            <a:r>
              <a:rPr lang="en-US" sz="1400" dirty="0" err="1">
                <a:latin typeface="Arial" charset="0"/>
                <a:ea typeface="ＭＳ Ｐゴシック" charset="0"/>
              </a:rPr>
              <a:t>syntenic</a:t>
            </a:r>
            <a:r>
              <a:rPr lang="en-US" sz="1400" dirty="0">
                <a:latin typeface="Arial" charset="0"/>
                <a:ea typeface="ＭＳ Ｐゴシック" charset="0"/>
              </a:rPr>
              <a:t> regions (Conserved Sequence Blocks)</a:t>
            </a:r>
          </a:p>
          <a:p>
            <a:pPr eaLnBrk="1" hangingPunct="1">
              <a:lnSpc>
                <a:spcPct val="90000"/>
              </a:lnSpc>
            </a:pPr>
            <a:r>
              <a:rPr lang="en-US" sz="1600" dirty="0">
                <a:latin typeface="Arial" charset="0"/>
                <a:ea typeface="ＭＳ Ｐゴシック" charset="0"/>
                <a:cs typeface="ＭＳ Ｐゴシック" charset="0"/>
              </a:rPr>
              <a:t>Protein Coding Data</a:t>
            </a:r>
          </a:p>
          <a:p>
            <a:pPr lvl="1" eaLnBrk="1" hangingPunct="1">
              <a:lnSpc>
                <a:spcPct val="90000"/>
              </a:lnSpc>
            </a:pPr>
            <a:r>
              <a:rPr lang="en-US" sz="1400" dirty="0">
                <a:latin typeface="Arial" charset="0"/>
                <a:ea typeface="ＭＳ Ｐゴシック" charset="0"/>
              </a:rPr>
              <a:t>Homologs versus </a:t>
            </a:r>
            <a:r>
              <a:rPr lang="en-US" sz="1400" dirty="0" err="1">
                <a:latin typeface="Arial" charset="0"/>
                <a:ea typeface="ＭＳ Ｐゴシック" charset="0"/>
              </a:rPr>
              <a:t>Paralogs</a:t>
            </a:r>
            <a:endParaRPr lang="en-US" sz="1400" dirty="0">
              <a:latin typeface="Arial" charset="0"/>
              <a:ea typeface="ＭＳ Ｐゴシック" charset="0"/>
            </a:endParaRPr>
          </a:p>
          <a:p>
            <a:pPr lvl="2" eaLnBrk="1" hangingPunct="1">
              <a:lnSpc>
                <a:spcPct val="90000"/>
              </a:lnSpc>
            </a:pPr>
            <a:r>
              <a:rPr lang="en-US" sz="1200" dirty="0">
                <a:latin typeface="Arial" charset="0"/>
                <a:ea typeface="ＭＳ Ｐゴシック" charset="0"/>
              </a:rPr>
              <a:t>Gene </a:t>
            </a:r>
            <a:r>
              <a:rPr lang="en-US" sz="1200" dirty="0" smtClean="0">
                <a:latin typeface="Arial" charset="0"/>
                <a:ea typeface="ＭＳ Ｐゴシック" charset="0"/>
              </a:rPr>
              <a:t>duplication and Gene Loss</a:t>
            </a:r>
            <a:endParaRPr lang="en-US" sz="1200" dirty="0">
              <a:latin typeface="Arial" charset="0"/>
              <a:ea typeface="ＭＳ Ｐゴシック" charset="0"/>
            </a:endParaRPr>
          </a:p>
          <a:p>
            <a:pPr lvl="1" eaLnBrk="1" hangingPunct="1">
              <a:lnSpc>
                <a:spcPct val="90000"/>
              </a:lnSpc>
            </a:pPr>
            <a:r>
              <a:rPr lang="en-US" sz="1400" dirty="0">
                <a:latin typeface="Arial" charset="0"/>
                <a:ea typeface="ＭＳ Ｐゴシック" charset="0"/>
              </a:rPr>
              <a:t>Amino Acid versus Nucleotide </a:t>
            </a:r>
          </a:p>
          <a:p>
            <a:pPr lvl="2" eaLnBrk="1" hangingPunct="1">
              <a:lnSpc>
                <a:spcPct val="90000"/>
              </a:lnSpc>
            </a:pPr>
            <a:r>
              <a:rPr lang="en-US" sz="1200" dirty="0">
                <a:latin typeface="Arial" charset="0"/>
                <a:ea typeface="ＭＳ Ｐゴシック" charset="0"/>
              </a:rPr>
              <a:t>Synonymous substitutions</a:t>
            </a:r>
          </a:p>
          <a:p>
            <a:pPr lvl="2" eaLnBrk="1" hangingPunct="1">
              <a:lnSpc>
                <a:spcPct val="90000"/>
              </a:lnSpc>
            </a:pPr>
            <a:r>
              <a:rPr lang="en-US" sz="1200" dirty="0" err="1">
                <a:latin typeface="Arial" charset="0"/>
                <a:ea typeface="ＭＳ Ｐゴシック" charset="0"/>
              </a:rPr>
              <a:t>Nonsynonymous</a:t>
            </a:r>
            <a:r>
              <a:rPr lang="en-US" sz="1200" dirty="0">
                <a:latin typeface="Arial" charset="0"/>
                <a:ea typeface="ＭＳ Ｐゴシック" charset="0"/>
              </a:rPr>
              <a:t> substitutions (missense mutations)</a:t>
            </a:r>
          </a:p>
          <a:p>
            <a:pPr eaLnBrk="1" hangingPunct="1">
              <a:lnSpc>
                <a:spcPct val="90000"/>
              </a:lnSpc>
            </a:pPr>
            <a:r>
              <a:rPr lang="en-US" sz="1600" dirty="0" err="1">
                <a:latin typeface="Arial" charset="0"/>
                <a:ea typeface="ＭＳ Ｐゴシック" charset="0"/>
                <a:cs typeface="ＭＳ Ｐゴシック" charset="0"/>
              </a:rPr>
              <a:t>MtDNA</a:t>
            </a:r>
            <a:endParaRPr lang="en-US" sz="1600" dirty="0">
              <a:latin typeface="Arial" charset="0"/>
              <a:ea typeface="ＭＳ Ｐゴシック" charset="0"/>
              <a:cs typeface="ＭＳ Ｐゴシック" charset="0"/>
            </a:endParaRPr>
          </a:p>
          <a:p>
            <a:pPr lvl="1" eaLnBrk="1" hangingPunct="1">
              <a:lnSpc>
                <a:spcPct val="90000"/>
              </a:lnSpc>
            </a:pPr>
            <a:r>
              <a:rPr lang="en-US" sz="1400" dirty="0">
                <a:latin typeface="Arial" charset="0"/>
                <a:ea typeface="ＭＳ Ｐゴシック" charset="0"/>
              </a:rPr>
              <a:t>Pattern of Inheritance Bias</a:t>
            </a:r>
          </a:p>
          <a:p>
            <a:pPr lvl="1" eaLnBrk="1" hangingPunct="1">
              <a:lnSpc>
                <a:spcPct val="90000"/>
              </a:lnSpc>
            </a:pPr>
            <a:r>
              <a:rPr lang="en-US" sz="1400" dirty="0">
                <a:latin typeface="Arial" charset="0"/>
                <a:ea typeface="ＭＳ Ｐゴシック" charset="0"/>
              </a:rPr>
              <a:t>Matrilineal</a:t>
            </a:r>
          </a:p>
          <a:p>
            <a:pPr lvl="1" eaLnBrk="1" hangingPunct="1">
              <a:lnSpc>
                <a:spcPct val="90000"/>
              </a:lnSpc>
            </a:pPr>
            <a:r>
              <a:rPr lang="en-US" sz="1400" dirty="0">
                <a:latin typeface="Arial" charset="0"/>
                <a:ea typeface="ＭＳ Ｐゴシック" charset="0"/>
              </a:rPr>
              <a:t>Single Evolutionary Unit despite different genes evolving at different rates </a:t>
            </a:r>
          </a:p>
          <a:p>
            <a:pPr eaLnBrk="1" hangingPunct="1">
              <a:lnSpc>
                <a:spcPct val="90000"/>
              </a:lnSpc>
            </a:pPr>
            <a:r>
              <a:rPr lang="en-US" sz="1600" dirty="0">
                <a:latin typeface="Arial" charset="0"/>
                <a:ea typeface="ＭＳ Ｐゴシック" charset="0"/>
                <a:cs typeface="ＭＳ Ｐゴシック" charset="0"/>
              </a:rPr>
              <a:t>Autosomes, X &amp; Y Chromosomes</a:t>
            </a:r>
          </a:p>
          <a:p>
            <a:pPr lvl="1" eaLnBrk="1" hangingPunct="1">
              <a:lnSpc>
                <a:spcPct val="90000"/>
              </a:lnSpc>
            </a:pPr>
            <a:r>
              <a:rPr lang="en-US" sz="1400" dirty="0">
                <a:latin typeface="Arial" charset="0"/>
                <a:ea typeface="ＭＳ Ｐゴシック" charset="0"/>
              </a:rPr>
              <a:t>Rates of evolution differ among chromosomes</a:t>
            </a:r>
          </a:p>
          <a:p>
            <a:pPr lvl="1" eaLnBrk="1" hangingPunct="1">
              <a:lnSpc>
                <a:spcPct val="90000"/>
              </a:lnSpc>
            </a:pPr>
            <a:r>
              <a:rPr lang="en-US" sz="1400" dirty="0">
                <a:latin typeface="Arial" charset="0"/>
                <a:ea typeface="ＭＳ Ｐゴシック" charset="0"/>
              </a:rPr>
              <a:t>Y/X &gt; 1  Male-driven evolution linked with spermatogenesis</a:t>
            </a:r>
          </a:p>
          <a:p>
            <a:pPr eaLnBrk="1" hangingPunct="1">
              <a:lnSpc>
                <a:spcPct val="90000"/>
              </a:lnSpc>
            </a:pPr>
            <a:r>
              <a:rPr lang="en-US" sz="1600" dirty="0" err="1">
                <a:latin typeface="Arial" charset="0"/>
                <a:ea typeface="ＭＳ Ｐゴシック" charset="0"/>
                <a:cs typeface="ＭＳ Ｐゴシック" charset="0"/>
              </a:rPr>
              <a:t>Retroelements</a:t>
            </a:r>
            <a:endParaRPr lang="en-US" sz="1600" dirty="0">
              <a:latin typeface="Arial" charset="0"/>
              <a:ea typeface="ＭＳ Ｐゴシック" charset="0"/>
              <a:cs typeface="ＭＳ Ｐゴシック" charset="0"/>
            </a:endParaRPr>
          </a:p>
          <a:p>
            <a:pPr lvl="1" eaLnBrk="1" hangingPunct="1">
              <a:lnSpc>
                <a:spcPct val="90000"/>
              </a:lnSpc>
            </a:pPr>
            <a:r>
              <a:rPr lang="en-US" sz="1400" dirty="0">
                <a:latin typeface="Arial" charset="0"/>
                <a:ea typeface="ＭＳ Ｐゴシック" charset="0"/>
              </a:rPr>
              <a:t>SINEs, Endogenous retroviruses, </a:t>
            </a:r>
          </a:p>
          <a:p>
            <a:pPr eaLnBrk="1" hangingPunct="1">
              <a:lnSpc>
                <a:spcPct val="90000"/>
              </a:lnSpc>
            </a:pPr>
            <a:r>
              <a:rPr lang="en-US" sz="1600" dirty="0" smtClean="0">
                <a:latin typeface="Arial" charset="0"/>
                <a:ea typeface="ＭＳ Ｐゴシック" charset="0"/>
                <a:cs typeface="ＭＳ Ｐゴシック" charset="0"/>
              </a:rPr>
              <a:t>Microsatellites, SNPs, SNVs</a:t>
            </a:r>
            <a:endParaRPr lang="en-US" sz="1600" dirty="0">
              <a:latin typeface="Arial" charset="0"/>
              <a:ea typeface="ＭＳ Ｐゴシック" charset="0"/>
              <a:cs typeface="ＭＳ Ｐゴシック" charset="0"/>
            </a:endParaRPr>
          </a:p>
          <a:p>
            <a:pPr lvl="1" eaLnBrk="1" hangingPunct="1">
              <a:lnSpc>
                <a:spcPct val="90000"/>
              </a:lnSpc>
            </a:pPr>
            <a:endParaRPr lang="en-US" sz="1400" dirty="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3311</TotalTime>
  <Words>4876</Words>
  <Application>Microsoft Macintosh PowerPoint</Application>
  <PresentationFormat>On-screen Show (4:3)</PresentationFormat>
  <Paragraphs>500</Paragraphs>
  <Slides>39</Slides>
  <Notes>30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1" baseType="lpstr">
      <vt:lpstr>Office Theme</vt:lpstr>
      <vt:lpstr>Worksheet</vt:lpstr>
      <vt:lpstr>Introduction to Molecular Phylogenetic Analyses</vt:lpstr>
      <vt:lpstr>What Is Phylogenetic Analysis?</vt:lpstr>
      <vt:lpstr>Phylogenetic Tree</vt:lpstr>
      <vt:lpstr>PowerPoint Presentation</vt:lpstr>
      <vt:lpstr>PowerPoint Presentation</vt:lpstr>
      <vt:lpstr>PowerPoint Presentation</vt:lpstr>
      <vt:lpstr>Basic Steps in Phylogenetic Analysis: Part 1</vt:lpstr>
      <vt:lpstr>Basic Steps in Phylogenetic Analysis: Part 2</vt:lpstr>
      <vt:lpstr>Categories of Markers Applied in Phylogenetics</vt:lpstr>
      <vt:lpstr>Selection of Appropriate Genetic Marker</vt:lpstr>
      <vt:lpstr>Phylogenetic Pitfalls</vt:lpstr>
      <vt:lpstr>Scale: Mammalian Evolution</vt:lpstr>
      <vt:lpstr>PowerPoint Presentation</vt:lpstr>
      <vt:lpstr>PowerPoint Presentation</vt:lpstr>
      <vt:lpstr>PowerPoint Presentation</vt:lpstr>
      <vt:lpstr>PowerPoint Presentation</vt:lpstr>
      <vt:lpstr>Scale: Species and Subspecies Great Apes</vt:lpstr>
      <vt:lpstr>Whole Genome Informative Markers: Great Apes Species and Subspecies</vt:lpstr>
      <vt:lpstr>Scale: Species Phylogeography</vt:lpstr>
      <vt:lpstr>Scale: Pathogen Taxonomy Morbilliviruses within Paramyxoviridae</vt:lpstr>
      <vt:lpstr>PowerPoint Presentation</vt:lpstr>
      <vt:lpstr>PowerPoint Presentation</vt:lpstr>
      <vt:lpstr>PowerPoint Presentation</vt:lpstr>
      <vt:lpstr>Scale: Pathogen evolution within host individuals</vt:lpstr>
      <vt:lpstr>PowerPoint Presentation</vt:lpstr>
      <vt:lpstr>PowerPoint Presentation</vt:lpstr>
      <vt:lpstr>Global Distribution of Primate Species</vt:lpstr>
      <vt:lpstr>Laying the Foundation: The Complex Order of Primates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Next Phase for Primate Phylogenomics</vt:lpstr>
      <vt:lpstr>PowerPoint Presentation</vt:lpstr>
      <vt:lpstr>Mapping to Human (HG19)</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Editor Review</dc:creator>
  <cp:lastModifiedBy>Editor Review</cp:lastModifiedBy>
  <cp:revision>75</cp:revision>
  <dcterms:created xsi:type="dcterms:W3CDTF">2017-05-24T15:53:35Z</dcterms:created>
  <dcterms:modified xsi:type="dcterms:W3CDTF">2017-06-08T15:04:45Z</dcterms:modified>
</cp:coreProperties>
</file>